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4E79"/>
    <a:srgbClr val="121619"/>
    <a:srgbClr val="0948CB"/>
    <a:srgbClr val="0B49CB"/>
    <a:srgbClr val="F2F4F8"/>
    <a:srgbClr val="1C7DDB"/>
    <a:srgbClr val="F2F2F2"/>
    <a:srgbClr val="145579"/>
    <a:srgbClr val="3A6483"/>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36"/>
    <p:restoredTop sz="85164"/>
  </p:normalViewPr>
  <p:slideViewPr>
    <p:cSldViewPr snapToGrid="0" snapToObjects="1">
      <p:cViewPr>
        <p:scale>
          <a:sx n="93" d="100"/>
          <a:sy n="93" d="100"/>
        </p:scale>
        <p:origin x="512" y="4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07/relationships/hdphoto" Target="../media/hdphoto1.wdp"/><Relationship Id="rId1" Type="http://schemas.openxmlformats.org/officeDocument/2006/relationships/image" Target="../media/image4.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microsoft.com/office/2007/relationships/hdphoto" Target="../media/hdphoto1.wdp"/><Relationship Id="rId1" Type="http://schemas.openxmlformats.org/officeDocument/2006/relationships/image" Target="../media/image4.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659E89A-7F6F-4578-B72E-82D87FAFF260}" type="doc">
      <dgm:prSet loTypeId="urn:microsoft.com/office/officeart/2018/5/layout/CenteredIconLabelDescription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C9C3F02-4A72-4FE0-AEDF-5B522B8154F2}">
      <dgm:prSet/>
      <dgm:spPr/>
      <dgm:t>
        <a:bodyPr/>
        <a:lstStyle/>
        <a:p>
          <a:pPr>
            <a:defRPr b="1"/>
          </a:pPr>
          <a:r>
            <a:rPr lang="en-US" dirty="0"/>
            <a:t>Summary of methodologies</a:t>
          </a:r>
        </a:p>
      </dgm:t>
    </dgm:pt>
    <dgm:pt modelId="{44B8B442-41E2-402A-823D-B61E2DF73F4D}" type="parTrans" cxnId="{58F4F6C5-4D70-4D9E-8470-BCC96B672DF7}">
      <dgm:prSet/>
      <dgm:spPr/>
      <dgm:t>
        <a:bodyPr/>
        <a:lstStyle/>
        <a:p>
          <a:endParaRPr lang="en-US"/>
        </a:p>
      </dgm:t>
    </dgm:pt>
    <dgm:pt modelId="{A5195C57-8F4D-4A53-B5C8-B4FCDE5B9815}" type="sibTrans" cxnId="{58F4F6C5-4D70-4D9E-8470-BCC96B672DF7}">
      <dgm:prSet/>
      <dgm:spPr/>
      <dgm:t>
        <a:bodyPr/>
        <a:lstStyle/>
        <a:p>
          <a:endParaRPr lang="en-US"/>
        </a:p>
      </dgm:t>
    </dgm:pt>
    <dgm:pt modelId="{F2868EBF-8383-4FA8-A0DF-6752B54DCB92}">
      <dgm:prSet/>
      <dgm:spPr/>
      <dgm:t>
        <a:bodyPr/>
        <a:lstStyle/>
        <a:p>
          <a:pPr algn="l">
            <a:buFont typeface="Wingdings" pitchFamily="2" charset="2"/>
            <a:buChar char="v"/>
          </a:pPr>
          <a:r>
            <a:rPr lang="en-US" b="1" dirty="0"/>
            <a:t>- Data</a:t>
          </a:r>
          <a:r>
            <a:rPr lang="en-US" dirty="0"/>
            <a:t> </a:t>
          </a:r>
          <a:r>
            <a:rPr lang="en-US" b="1" dirty="0"/>
            <a:t>was collected</a:t>
          </a:r>
          <a:r>
            <a:rPr lang="en-US" dirty="0"/>
            <a:t> from the SpaceX public API </a:t>
          </a:r>
        </a:p>
      </dgm:t>
    </dgm:pt>
    <dgm:pt modelId="{C7B8E16C-F5DD-48E0-BD21-7030B26314C2}" type="parTrans" cxnId="{AF2E126F-6FF3-48B0-90EE-26A309516CC3}">
      <dgm:prSet/>
      <dgm:spPr/>
      <dgm:t>
        <a:bodyPr/>
        <a:lstStyle/>
        <a:p>
          <a:endParaRPr lang="en-US"/>
        </a:p>
      </dgm:t>
    </dgm:pt>
    <dgm:pt modelId="{F86DC6DA-38E1-4D9F-A6B6-716F883202DD}" type="sibTrans" cxnId="{AF2E126F-6FF3-48B0-90EE-26A309516CC3}">
      <dgm:prSet/>
      <dgm:spPr/>
      <dgm:t>
        <a:bodyPr/>
        <a:lstStyle/>
        <a:p>
          <a:endParaRPr lang="en-US"/>
        </a:p>
      </dgm:t>
    </dgm:pt>
    <dgm:pt modelId="{3D95973F-D754-4E5A-9889-50B0E0B96478}">
      <dgm:prSet/>
      <dgm:spPr/>
      <dgm:t>
        <a:bodyPr/>
        <a:lstStyle/>
        <a:p>
          <a:pPr algn="l">
            <a:buFont typeface="Wingdings" pitchFamily="2" charset="2"/>
            <a:buChar char="v"/>
          </a:pPr>
          <a:r>
            <a:rPr lang="en-US" b="1" dirty="0"/>
            <a:t>- Utilized</a:t>
          </a:r>
          <a:r>
            <a:rPr lang="en-US" dirty="0"/>
            <a:t> </a:t>
          </a:r>
          <a:r>
            <a:rPr lang="en-US" b="1" dirty="0"/>
            <a:t>SQL queries </a:t>
          </a:r>
          <a:r>
            <a:rPr lang="en-US" dirty="0"/>
            <a:t>and various data visualizations to uncover insights within the dataset </a:t>
          </a:r>
        </a:p>
      </dgm:t>
    </dgm:pt>
    <dgm:pt modelId="{71266F06-8316-4F87-B6F3-8D4EE94EAD77}" type="parTrans" cxnId="{752D7966-5D3C-46F3-A664-169BF2034553}">
      <dgm:prSet/>
      <dgm:spPr/>
      <dgm:t>
        <a:bodyPr/>
        <a:lstStyle/>
        <a:p>
          <a:endParaRPr lang="en-US"/>
        </a:p>
      </dgm:t>
    </dgm:pt>
    <dgm:pt modelId="{59E234E1-99ED-488F-A554-79305E905E4C}" type="sibTrans" cxnId="{752D7966-5D3C-46F3-A664-169BF2034553}">
      <dgm:prSet/>
      <dgm:spPr/>
      <dgm:t>
        <a:bodyPr/>
        <a:lstStyle/>
        <a:p>
          <a:endParaRPr lang="en-US"/>
        </a:p>
      </dgm:t>
    </dgm:pt>
    <dgm:pt modelId="{E2DC9E21-350A-41E4-8337-9CC6F08CB154}">
      <dgm:prSet/>
      <dgm:spPr/>
      <dgm:t>
        <a:bodyPr/>
        <a:lstStyle/>
        <a:p>
          <a:pPr algn="l">
            <a:buFont typeface="Wingdings" pitchFamily="2" charset="2"/>
            <a:buChar char="v"/>
          </a:pPr>
          <a:r>
            <a:rPr lang="en-US" dirty="0"/>
            <a:t>- Use </a:t>
          </a:r>
          <a:r>
            <a:rPr lang="en-US" b="1" dirty="0"/>
            <a:t>Grid Search method</a:t>
          </a:r>
          <a:r>
            <a:rPr lang="en-US" dirty="0"/>
            <a:t> to find the best Machine Learning Model to predict the classification of next landing</a:t>
          </a:r>
        </a:p>
      </dgm:t>
    </dgm:pt>
    <dgm:pt modelId="{C56D4502-A3D0-44AC-9B80-F2A0DC896AEE}" type="parTrans" cxnId="{417E8F3D-ADE7-4291-98DD-F72AF88F332F}">
      <dgm:prSet/>
      <dgm:spPr/>
      <dgm:t>
        <a:bodyPr/>
        <a:lstStyle/>
        <a:p>
          <a:endParaRPr lang="en-US"/>
        </a:p>
      </dgm:t>
    </dgm:pt>
    <dgm:pt modelId="{240037C2-9BA3-48AF-BF80-9CBD337D9C5D}" type="sibTrans" cxnId="{417E8F3D-ADE7-4291-98DD-F72AF88F332F}">
      <dgm:prSet/>
      <dgm:spPr/>
      <dgm:t>
        <a:bodyPr/>
        <a:lstStyle/>
        <a:p>
          <a:endParaRPr lang="en-US"/>
        </a:p>
      </dgm:t>
    </dgm:pt>
    <dgm:pt modelId="{AF679243-2039-4484-A662-83218A20703E}">
      <dgm:prSet/>
      <dgm:spPr/>
      <dgm:t>
        <a:bodyPr/>
        <a:lstStyle/>
        <a:p>
          <a:pPr>
            <a:defRPr b="1"/>
          </a:pPr>
          <a:r>
            <a:rPr lang="en-US" dirty="0"/>
            <a:t>Summary of all results</a:t>
          </a:r>
        </a:p>
      </dgm:t>
    </dgm:pt>
    <dgm:pt modelId="{69FE561A-8382-46CC-B6CE-DF6FCCBA5037}" type="parTrans" cxnId="{AA4E2666-8E19-4C3B-8AB1-A24875ABA3A4}">
      <dgm:prSet/>
      <dgm:spPr/>
      <dgm:t>
        <a:bodyPr/>
        <a:lstStyle/>
        <a:p>
          <a:endParaRPr lang="en-US"/>
        </a:p>
      </dgm:t>
    </dgm:pt>
    <dgm:pt modelId="{5C2FAE77-3F50-412C-8BFA-8535C22CA0AB}" type="sibTrans" cxnId="{AA4E2666-8E19-4C3B-8AB1-A24875ABA3A4}">
      <dgm:prSet/>
      <dgm:spPr/>
      <dgm:t>
        <a:bodyPr/>
        <a:lstStyle/>
        <a:p>
          <a:endParaRPr lang="en-US"/>
        </a:p>
      </dgm:t>
    </dgm:pt>
    <dgm:pt modelId="{88DC792A-2BEF-4B6C-9726-5A54E947AE6B}">
      <dgm:prSet/>
      <dgm:spPr/>
      <dgm:t>
        <a:bodyPr/>
        <a:lstStyle/>
        <a:p>
          <a:pPr algn="l"/>
          <a:r>
            <a:rPr lang="en-US" dirty="0"/>
            <a:t>- </a:t>
          </a:r>
          <a:r>
            <a:rPr lang="en-US" b="1" dirty="0"/>
            <a:t>Exploratory Data Analysis </a:t>
          </a:r>
          <a:r>
            <a:rPr lang="en-US" dirty="0"/>
            <a:t>result</a:t>
          </a:r>
        </a:p>
      </dgm:t>
    </dgm:pt>
    <dgm:pt modelId="{FF707E52-8DBF-4B04-B086-B36F868A5A41}" type="parTrans" cxnId="{29FB5332-FB14-4ECD-9C24-10FE06F33802}">
      <dgm:prSet/>
      <dgm:spPr/>
      <dgm:t>
        <a:bodyPr/>
        <a:lstStyle/>
        <a:p>
          <a:endParaRPr lang="en-US"/>
        </a:p>
      </dgm:t>
    </dgm:pt>
    <dgm:pt modelId="{D4363DCA-317E-48FF-9CB4-7E9521C0AE05}" type="sibTrans" cxnId="{29FB5332-FB14-4ECD-9C24-10FE06F33802}">
      <dgm:prSet/>
      <dgm:spPr/>
      <dgm:t>
        <a:bodyPr/>
        <a:lstStyle/>
        <a:p>
          <a:endParaRPr lang="en-US"/>
        </a:p>
      </dgm:t>
    </dgm:pt>
    <dgm:pt modelId="{CE5BF831-B876-4677-B51A-38ACBC3D7DDC}">
      <dgm:prSet/>
      <dgm:spPr/>
      <dgm:t>
        <a:bodyPr/>
        <a:lstStyle/>
        <a:p>
          <a:pPr algn="l"/>
          <a:r>
            <a:rPr lang="en-US" dirty="0"/>
            <a:t>- </a:t>
          </a:r>
          <a:r>
            <a:rPr lang="en-US" b="1" dirty="0"/>
            <a:t>Predictive Analytics </a:t>
          </a:r>
          <a:r>
            <a:rPr lang="en-US" dirty="0"/>
            <a:t>result</a:t>
          </a:r>
        </a:p>
      </dgm:t>
    </dgm:pt>
    <dgm:pt modelId="{E5A4FB4B-A7D6-485E-ACCB-AD118EF152C0}" type="parTrans" cxnId="{AA8F3002-6464-45A7-8BC0-EF5201AEB5F8}">
      <dgm:prSet/>
      <dgm:spPr/>
      <dgm:t>
        <a:bodyPr/>
        <a:lstStyle/>
        <a:p>
          <a:endParaRPr lang="en-US"/>
        </a:p>
      </dgm:t>
    </dgm:pt>
    <dgm:pt modelId="{6740AEC8-81DC-4169-A77A-DB975092DC0D}" type="sibTrans" cxnId="{AA8F3002-6464-45A7-8BC0-EF5201AEB5F8}">
      <dgm:prSet/>
      <dgm:spPr/>
      <dgm:t>
        <a:bodyPr/>
        <a:lstStyle/>
        <a:p>
          <a:endParaRPr lang="en-US"/>
        </a:p>
      </dgm:t>
    </dgm:pt>
    <dgm:pt modelId="{FB61194E-A051-4E54-865A-34739AD83F00}" type="pres">
      <dgm:prSet presAssocID="{E659E89A-7F6F-4578-B72E-82D87FAFF260}" presName="root" presStyleCnt="0">
        <dgm:presLayoutVars>
          <dgm:dir/>
          <dgm:resizeHandles val="exact"/>
        </dgm:presLayoutVars>
      </dgm:prSet>
      <dgm:spPr/>
    </dgm:pt>
    <dgm:pt modelId="{4ED1A853-8EF8-47EF-B54C-F410180351E7}" type="pres">
      <dgm:prSet presAssocID="{8C9C3F02-4A72-4FE0-AEDF-5B522B8154F2}" presName="compNode" presStyleCnt="0"/>
      <dgm:spPr/>
    </dgm:pt>
    <dgm:pt modelId="{E4753DDC-864A-49EA-BDC8-7161230548BE}" type="pres">
      <dgm:prSet presAssocID="{8C9C3F02-4A72-4FE0-AEDF-5B522B8154F2}" presName="iconRect" presStyleLbl="node1" presStyleIdx="0" presStyleCnt="2" custLinFactX="-619" custLinFactNeighborX="-100000" custLinFactNeighborY="330"/>
      <dgm:spPr>
        <a:blipFill>
          <a:blip xmlns:r="http://schemas.openxmlformats.org/officeDocument/2006/relationships" r:embed="rId1">
            <a:alphaModFix/>
            <a:extLst>
              <a:ext uri="{BEBA8EAE-BF5A-486C-A8C5-ECC9F3942E4B}">
                <a14:imgProps xmlns:a14="http://schemas.microsoft.com/office/drawing/2010/main">
                  <a14:imgLayer r:embed="rId2">
                    <a14:imgEffect>
                      <a14:backgroundRemoval t="10000" b="90000" l="18750" r="81250"/>
                    </a14:imgEffect>
                  </a14:imgLayer>
                </a14:imgProps>
              </a:ext>
              <a:ext uri="{28A0092B-C50C-407E-A947-70E740481C1C}">
                <a14:useLocalDpi xmlns:a14="http://schemas.microsoft.com/office/drawing/2010/main" val="0"/>
              </a:ext>
            </a:extLst>
          </a:blip>
          <a:srcRect/>
          <a:stretch>
            <a:fillRect l="-14000" r="-14000"/>
          </a:stretch>
        </a:blipFill>
        <a:ln>
          <a:noFill/>
        </a:ln>
      </dgm:spPr>
    </dgm:pt>
    <dgm:pt modelId="{69F0B276-D7E8-44B4-9895-F5999E5973C6}" type="pres">
      <dgm:prSet presAssocID="{8C9C3F02-4A72-4FE0-AEDF-5B522B8154F2}" presName="iconSpace" presStyleCnt="0"/>
      <dgm:spPr/>
    </dgm:pt>
    <dgm:pt modelId="{6E7BCD2D-0301-4727-B6B5-F0FA018B5520}" type="pres">
      <dgm:prSet presAssocID="{8C9C3F02-4A72-4FE0-AEDF-5B522B8154F2}" presName="parTx" presStyleLbl="revTx" presStyleIdx="0" presStyleCnt="4">
        <dgm:presLayoutVars>
          <dgm:chMax val="0"/>
          <dgm:chPref val="0"/>
        </dgm:presLayoutVars>
      </dgm:prSet>
      <dgm:spPr/>
    </dgm:pt>
    <dgm:pt modelId="{742E0AC6-1358-4C44-AD01-3036C251F2BC}" type="pres">
      <dgm:prSet presAssocID="{8C9C3F02-4A72-4FE0-AEDF-5B522B8154F2}" presName="txSpace" presStyleCnt="0"/>
      <dgm:spPr/>
    </dgm:pt>
    <dgm:pt modelId="{77C748B7-7F60-4A48-9503-8E7D9BFE6859}" type="pres">
      <dgm:prSet presAssocID="{8C9C3F02-4A72-4FE0-AEDF-5B522B8154F2}" presName="desTx" presStyleLbl="revTx" presStyleIdx="1" presStyleCnt="4">
        <dgm:presLayoutVars/>
      </dgm:prSet>
      <dgm:spPr/>
    </dgm:pt>
    <dgm:pt modelId="{48D318E0-8BFA-4F40-B9CA-73175DEAEEA8}" type="pres">
      <dgm:prSet presAssocID="{A5195C57-8F4D-4A53-B5C8-B4FCDE5B9815}" presName="sibTrans" presStyleCnt="0"/>
      <dgm:spPr/>
    </dgm:pt>
    <dgm:pt modelId="{31ADCA1F-F657-45FD-8A66-D1E513999D55}" type="pres">
      <dgm:prSet presAssocID="{AF679243-2039-4484-A662-83218A20703E}" presName="compNode" presStyleCnt="0"/>
      <dgm:spPr/>
    </dgm:pt>
    <dgm:pt modelId="{2F30C2F3-F628-4DB7-8394-72C284FC34F9}" type="pres">
      <dgm:prSet presAssocID="{AF679243-2039-4484-A662-83218A20703E}" presName="iconRect" presStyleLbl="node1" presStyleIdx="1" presStyleCnt="2" custLinFactNeighborX="-77714" custLinFactNeighborY="512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ar chart"/>
        </a:ext>
      </dgm:extLst>
    </dgm:pt>
    <dgm:pt modelId="{C3D085DA-9702-4949-8576-9F81A44D429A}" type="pres">
      <dgm:prSet presAssocID="{AF679243-2039-4484-A662-83218A20703E}" presName="iconSpace" presStyleCnt="0"/>
      <dgm:spPr/>
    </dgm:pt>
    <dgm:pt modelId="{C9389280-1E8F-436A-904F-6D6CE2E175D3}" type="pres">
      <dgm:prSet presAssocID="{AF679243-2039-4484-A662-83218A20703E}" presName="parTx" presStyleLbl="revTx" presStyleIdx="2" presStyleCnt="4">
        <dgm:presLayoutVars>
          <dgm:chMax val="0"/>
          <dgm:chPref val="0"/>
        </dgm:presLayoutVars>
      </dgm:prSet>
      <dgm:spPr/>
    </dgm:pt>
    <dgm:pt modelId="{044B3716-B052-4CE5-80F7-448C1BCADC11}" type="pres">
      <dgm:prSet presAssocID="{AF679243-2039-4484-A662-83218A20703E}" presName="txSpace" presStyleCnt="0"/>
      <dgm:spPr/>
    </dgm:pt>
    <dgm:pt modelId="{AC8C6F7F-EC44-4DC9-A914-F1E7B778CF5B}" type="pres">
      <dgm:prSet presAssocID="{AF679243-2039-4484-A662-83218A20703E}" presName="desTx" presStyleLbl="revTx" presStyleIdx="3" presStyleCnt="4" custLinFactNeighborX="10307" custLinFactNeighborY="-4724">
        <dgm:presLayoutVars/>
      </dgm:prSet>
      <dgm:spPr/>
    </dgm:pt>
  </dgm:ptLst>
  <dgm:cxnLst>
    <dgm:cxn modelId="{AA8F3002-6464-45A7-8BC0-EF5201AEB5F8}" srcId="{AF679243-2039-4484-A662-83218A20703E}" destId="{CE5BF831-B876-4677-B51A-38ACBC3D7DDC}" srcOrd="1" destOrd="0" parTransId="{E5A4FB4B-A7D6-485E-ACCB-AD118EF152C0}" sibTransId="{6740AEC8-81DC-4169-A77A-DB975092DC0D}"/>
    <dgm:cxn modelId="{1CD8FF05-8C27-4C27-A5EA-5168E8D7652D}" type="presOf" srcId="{CE5BF831-B876-4677-B51A-38ACBC3D7DDC}" destId="{AC8C6F7F-EC44-4DC9-A914-F1E7B778CF5B}" srcOrd="0" destOrd="1" presId="urn:microsoft.com/office/officeart/2018/5/layout/CenteredIconLabelDescriptionList"/>
    <dgm:cxn modelId="{7F9ECF22-2E40-40EF-B6B3-50D802CD261B}" type="presOf" srcId="{E2DC9E21-350A-41E4-8337-9CC6F08CB154}" destId="{77C748B7-7F60-4A48-9503-8E7D9BFE6859}" srcOrd="0" destOrd="2" presId="urn:microsoft.com/office/officeart/2018/5/layout/CenteredIconLabelDescriptionList"/>
    <dgm:cxn modelId="{29FB5332-FB14-4ECD-9C24-10FE06F33802}" srcId="{AF679243-2039-4484-A662-83218A20703E}" destId="{88DC792A-2BEF-4B6C-9726-5A54E947AE6B}" srcOrd="0" destOrd="0" parTransId="{FF707E52-8DBF-4B04-B086-B36F868A5A41}" sibTransId="{D4363DCA-317E-48FF-9CB4-7E9521C0AE05}"/>
    <dgm:cxn modelId="{417E8F3D-ADE7-4291-98DD-F72AF88F332F}" srcId="{8C9C3F02-4A72-4FE0-AEDF-5B522B8154F2}" destId="{E2DC9E21-350A-41E4-8337-9CC6F08CB154}" srcOrd="2" destOrd="0" parTransId="{C56D4502-A3D0-44AC-9B80-F2A0DC896AEE}" sibTransId="{240037C2-9BA3-48AF-BF80-9CBD337D9C5D}"/>
    <dgm:cxn modelId="{4F312548-4803-472D-BD12-796BA316586B}" type="presOf" srcId="{F2868EBF-8383-4FA8-A0DF-6752B54DCB92}" destId="{77C748B7-7F60-4A48-9503-8E7D9BFE6859}" srcOrd="0" destOrd="0" presId="urn:microsoft.com/office/officeart/2018/5/layout/CenteredIconLabelDescriptionList"/>
    <dgm:cxn modelId="{E0A8784E-59E4-43D6-B698-402969BB3736}" type="presOf" srcId="{88DC792A-2BEF-4B6C-9726-5A54E947AE6B}" destId="{AC8C6F7F-EC44-4DC9-A914-F1E7B778CF5B}" srcOrd="0" destOrd="0" presId="urn:microsoft.com/office/officeart/2018/5/layout/CenteredIconLabelDescriptionList"/>
    <dgm:cxn modelId="{AA4E2666-8E19-4C3B-8AB1-A24875ABA3A4}" srcId="{E659E89A-7F6F-4578-B72E-82D87FAFF260}" destId="{AF679243-2039-4484-A662-83218A20703E}" srcOrd="1" destOrd="0" parTransId="{69FE561A-8382-46CC-B6CE-DF6FCCBA5037}" sibTransId="{5C2FAE77-3F50-412C-8BFA-8535C22CA0AB}"/>
    <dgm:cxn modelId="{752D7966-5D3C-46F3-A664-169BF2034553}" srcId="{8C9C3F02-4A72-4FE0-AEDF-5B522B8154F2}" destId="{3D95973F-D754-4E5A-9889-50B0E0B96478}" srcOrd="1" destOrd="0" parTransId="{71266F06-8316-4F87-B6F3-8D4EE94EAD77}" sibTransId="{59E234E1-99ED-488F-A554-79305E905E4C}"/>
    <dgm:cxn modelId="{AF2E126F-6FF3-48B0-90EE-26A309516CC3}" srcId="{8C9C3F02-4A72-4FE0-AEDF-5B522B8154F2}" destId="{F2868EBF-8383-4FA8-A0DF-6752B54DCB92}" srcOrd="0" destOrd="0" parTransId="{C7B8E16C-F5DD-48E0-BD21-7030B26314C2}" sibTransId="{F86DC6DA-38E1-4D9F-A6B6-716F883202DD}"/>
    <dgm:cxn modelId="{E4F10078-DBEF-4555-8282-934723F7A154}" type="presOf" srcId="{E659E89A-7F6F-4578-B72E-82D87FAFF260}" destId="{FB61194E-A051-4E54-865A-34739AD83F00}" srcOrd="0" destOrd="0" presId="urn:microsoft.com/office/officeart/2018/5/layout/CenteredIconLabelDescriptionList"/>
    <dgm:cxn modelId="{58F4F6C5-4D70-4D9E-8470-BCC96B672DF7}" srcId="{E659E89A-7F6F-4578-B72E-82D87FAFF260}" destId="{8C9C3F02-4A72-4FE0-AEDF-5B522B8154F2}" srcOrd="0" destOrd="0" parTransId="{44B8B442-41E2-402A-823D-B61E2DF73F4D}" sibTransId="{A5195C57-8F4D-4A53-B5C8-B4FCDE5B9815}"/>
    <dgm:cxn modelId="{0A96B6CC-CCE9-4A7F-B486-5996A9F91158}" type="presOf" srcId="{AF679243-2039-4484-A662-83218A20703E}" destId="{C9389280-1E8F-436A-904F-6D6CE2E175D3}" srcOrd="0" destOrd="0" presId="urn:microsoft.com/office/officeart/2018/5/layout/CenteredIconLabelDescriptionList"/>
    <dgm:cxn modelId="{CB24BCE7-2EB0-4B3C-AA4F-578065BE778F}" type="presOf" srcId="{3D95973F-D754-4E5A-9889-50B0E0B96478}" destId="{77C748B7-7F60-4A48-9503-8E7D9BFE6859}" srcOrd="0" destOrd="1" presId="urn:microsoft.com/office/officeart/2018/5/layout/CenteredIconLabelDescriptionList"/>
    <dgm:cxn modelId="{71F3B4EE-99F0-4C64-9964-1ACB0909E9E1}" type="presOf" srcId="{8C9C3F02-4A72-4FE0-AEDF-5B522B8154F2}" destId="{6E7BCD2D-0301-4727-B6B5-F0FA018B5520}" srcOrd="0" destOrd="0" presId="urn:microsoft.com/office/officeart/2018/5/layout/CenteredIconLabelDescriptionList"/>
    <dgm:cxn modelId="{C11D4A13-7C89-4565-9442-63692859B899}" type="presParOf" srcId="{FB61194E-A051-4E54-865A-34739AD83F00}" destId="{4ED1A853-8EF8-47EF-B54C-F410180351E7}" srcOrd="0" destOrd="0" presId="urn:microsoft.com/office/officeart/2018/5/layout/CenteredIconLabelDescriptionList"/>
    <dgm:cxn modelId="{DF41CBF2-6B7D-4FB0-81F8-5E1C069A5CE0}" type="presParOf" srcId="{4ED1A853-8EF8-47EF-B54C-F410180351E7}" destId="{E4753DDC-864A-49EA-BDC8-7161230548BE}" srcOrd="0" destOrd="0" presId="urn:microsoft.com/office/officeart/2018/5/layout/CenteredIconLabelDescriptionList"/>
    <dgm:cxn modelId="{2F453DCB-9CE4-4FEF-905F-88AC24975752}" type="presParOf" srcId="{4ED1A853-8EF8-47EF-B54C-F410180351E7}" destId="{69F0B276-D7E8-44B4-9895-F5999E5973C6}" srcOrd="1" destOrd="0" presId="urn:microsoft.com/office/officeart/2018/5/layout/CenteredIconLabelDescriptionList"/>
    <dgm:cxn modelId="{83C425B0-FCDC-445A-884C-6643017F950F}" type="presParOf" srcId="{4ED1A853-8EF8-47EF-B54C-F410180351E7}" destId="{6E7BCD2D-0301-4727-B6B5-F0FA018B5520}" srcOrd="2" destOrd="0" presId="urn:microsoft.com/office/officeart/2018/5/layout/CenteredIconLabelDescriptionList"/>
    <dgm:cxn modelId="{22820F00-B3CA-4613-B373-536ACDD7FA88}" type="presParOf" srcId="{4ED1A853-8EF8-47EF-B54C-F410180351E7}" destId="{742E0AC6-1358-4C44-AD01-3036C251F2BC}" srcOrd="3" destOrd="0" presId="urn:microsoft.com/office/officeart/2018/5/layout/CenteredIconLabelDescriptionList"/>
    <dgm:cxn modelId="{FE4B11A6-C4E5-4924-81BB-95FC72357C30}" type="presParOf" srcId="{4ED1A853-8EF8-47EF-B54C-F410180351E7}" destId="{77C748B7-7F60-4A48-9503-8E7D9BFE6859}" srcOrd="4" destOrd="0" presId="urn:microsoft.com/office/officeart/2018/5/layout/CenteredIconLabelDescriptionList"/>
    <dgm:cxn modelId="{59C98F6D-0BF7-43BB-8601-6E648694581F}" type="presParOf" srcId="{FB61194E-A051-4E54-865A-34739AD83F00}" destId="{48D318E0-8BFA-4F40-B9CA-73175DEAEEA8}" srcOrd="1" destOrd="0" presId="urn:microsoft.com/office/officeart/2018/5/layout/CenteredIconLabelDescriptionList"/>
    <dgm:cxn modelId="{53BBB6A3-D7C5-4CEA-981B-F4A42B6885E3}" type="presParOf" srcId="{FB61194E-A051-4E54-865A-34739AD83F00}" destId="{31ADCA1F-F657-45FD-8A66-D1E513999D55}" srcOrd="2" destOrd="0" presId="urn:microsoft.com/office/officeart/2018/5/layout/CenteredIconLabelDescriptionList"/>
    <dgm:cxn modelId="{BFF34277-3AFA-4F7E-A58B-3BEBD7F87720}" type="presParOf" srcId="{31ADCA1F-F657-45FD-8A66-D1E513999D55}" destId="{2F30C2F3-F628-4DB7-8394-72C284FC34F9}" srcOrd="0" destOrd="0" presId="urn:microsoft.com/office/officeart/2018/5/layout/CenteredIconLabelDescriptionList"/>
    <dgm:cxn modelId="{6C5B99FA-7DB7-4477-94B2-F2CB002733D0}" type="presParOf" srcId="{31ADCA1F-F657-45FD-8A66-D1E513999D55}" destId="{C3D085DA-9702-4949-8576-9F81A44D429A}" srcOrd="1" destOrd="0" presId="urn:microsoft.com/office/officeart/2018/5/layout/CenteredIconLabelDescriptionList"/>
    <dgm:cxn modelId="{496BB0C8-3E2B-4EE9-9B68-5631EDE555F1}" type="presParOf" srcId="{31ADCA1F-F657-45FD-8A66-D1E513999D55}" destId="{C9389280-1E8F-436A-904F-6D6CE2E175D3}" srcOrd="2" destOrd="0" presId="urn:microsoft.com/office/officeart/2018/5/layout/CenteredIconLabelDescriptionList"/>
    <dgm:cxn modelId="{80B6AB6E-0700-4E4E-832C-519B231592E8}" type="presParOf" srcId="{31ADCA1F-F657-45FD-8A66-D1E513999D55}" destId="{044B3716-B052-4CE5-80F7-448C1BCADC11}" srcOrd="3" destOrd="0" presId="urn:microsoft.com/office/officeart/2018/5/layout/CenteredIconLabelDescriptionList"/>
    <dgm:cxn modelId="{C21C3F34-138A-450B-9761-2B4EF6013665}" type="presParOf" srcId="{31ADCA1F-F657-45FD-8A66-D1E513999D55}" destId="{AC8C6F7F-EC44-4DC9-A914-F1E7B778CF5B}" srcOrd="4" destOrd="0" presId="urn:microsoft.com/office/officeart/2018/5/layout/CenteredIconLabelDescription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753DDC-864A-49EA-BDC8-7161230548BE}">
      <dsp:nvSpPr>
        <dsp:cNvPr id="0" name=""/>
        <dsp:cNvSpPr/>
      </dsp:nvSpPr>
      <dsp:spPr>
        <a:xfrm>
          <a:off x="653257" y="4856"/>
          <a:ext cx="1510523" cy="1471677"/>
        </a:xfrm>
        <a:prstGeom prst="rect">
          <a:avLst/>
        </a:prstGeom>
        <a:blipFill>
          <a:blip xmlns:r="http://schemas.openxmlformats.org/officeDocument/2006/relationships" r:embed="rId1">
            <a:alphaModFix/>
            <a:extLst>
              <a:ext uri="{BEBA8EAE-BF5A-486C-A8C5-ECC9F3942E4B}">
                <a14:imgProps xmlns:a14="http://schemas.microsoft.com/office/drawing/2010/main">
                  <a14:imgLayer r:embed="rId2">
                    <a14:imgEffect>
                      <a14:backgroundRemoval t="10000" b="90000" l="18750" r="81250"/>
                    </a14:imgEffect>
                  </a14:imgLayer>
                </a14:imgProps>
              </a:ext>
              <a:ext uri="{28A0092B-C50C-407E-A947-70E740481C1C}">
                <a14:useLocalDpi xmlns:a14="http://schemas.microsoft.com/office/drawing/2010/main" val="0"/>
              </a:ext>
            </a:extLst>
          </a:blip>
          <a:srcRect/>
          <a:stretch>
            <a:fillRect l="-14000" r="-14000"/>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E7BCD2D-0301-4727-B6B5-F0FA018B5520}">
      <dsp:nvSpPr>
        <dsp:cNvPr id="0" name=""/>
        <dsp:cNvSpPr/>
      </dsp:nvSpPr>
      <dsp:spPr>
        <a:xfrm>
          <a:off x="770502" y="1647331"/>
          <a:ext cx="4315781" cy="630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dirty="0"/>
            <a:t>Summary of methodologies</a:t>
          </a:r>
        </a:p>
      </dsp:txBody>
      <dsp:txXfrm>
        <a:off x="770502" y="1647331"/>
        <a:ext cx="4315781" cy="630718"/>
      </dsp:txXfrm>
    </dsp:sp>
    <dsp:sp modelId="{77C748B7-7F60-4A48-9503-8E7D9BFE6859}">
      <dsp:nvSpPr>
        <dsp:cNvPr id="0" name=""/>
        <dsp:cNvSpPr/>
      </dsp:nvSpPr>
      <dsp:spPr>
        <a:xfrm>
          <a:off x="770502" y="2359749"/>
          <a:ext cx="4315781" cy="183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Font typeface="Wingdings" pitchFamily="2" charset="2"/>
            <a:buNone/>
          </a:pPr>
          <a:r>
            <a:rPr lang="en-US" sz="1700" b="1" kern="1200" dirty="0"/>
            <a:t>- Data</a:t>
          </a:r>
          <a:r>
            <a:rPr lang="en-US" sz="1700" kern="1200" dirty="0"/>
            <a:t> </a:t>
          </a:r>
          <a:r>
            <a:rPr lang="en-US" sz="1700" b="1" kern="1200" dirty="0"/>
            <a:t>was collected</a:t>
          </a:r>
          <a:r>
            <a:rPr lang="en-US" sz="1700" kern="1200" dirty="0"/>
            <a:t> from the SpaceX public API </a:t>
          </a:r>
        </a:p>
        <a:p>
          <a:pPr marL="0" lvl="0" indent="0" algn="l" defTabSz="755650">
            <a:lnSpc>
              <a:spcPct val="90000"/>
            </a:lnSpc>
            <a:spcBef>
              <a:spcPct val="0"/>
            </a:spcBef>
            <a:spcAft>
              <a:spcPct val="35000"/>
            </a:spcAft>
            <a:buFont typeface="Wingdings" pitchFamily="2" charset="2"/>
            <a:buNone/>
          </a:pPr>
          <a:r>
            <a:rPr lang="en-US" sz="1700" b="1" kern="1200" dirty="0"/>
            <a:t>- Utilized</a:t>
          </a:r>
          <a:r>
            <a:rPr lang="en-US" sz="1700" kern="1200" dirty="0"/>
            <a:t> </a:t>
          </a:r>
          <a:r>
            <a:rPr lang="en-US" sz="1700" b="1" kern="1200" dirty="0"/>
            <a:t>SQL queries </a:t>
          </a:r>
          <a:r>
            <a:rPr lang="en-US" sz="1700" kern="1200" dirty="0"/>
            <a:t>and various data visualizations to uncover insights within the dataset </a:t>
          </a:r>
        </a:p>
        <a:p>
          <a:pPr marL="0" lvl="0" indent="0" algn="l" defTabSz="755650">
            <a:lnSpc>
              <a:spcPct val="90000"/>
            </a:lnSpc>
            <a:spcBef>
              <a:spcPct val="0"/>
            </a:spcBef>
            <a:spcAft>
              <a:spcPct val="35000"/>
            </a:spcAft>
            <a:buFont typeface="Wingdings" pitchFamily="2" charset="2"/>
            <a:buNone/>
          </a:pPr>
          <a:r>
            <a:rPr lang="en-US" sz="1700" kern="1200" dirty="0"/>
            <a:t>- Use </a:t>
          </a:r>
          <a:r>
            <a:rPr lang="en-US" sz="1700" b="1" kern="1200" dirty="0"/>
            <a:t>Grid Search method</a:t>
          </a:r>
          <a:r>
            <a:rPr lang="en-US" sz="1700" kern="1200" dirty="0"/>
            <a:t> to find the best Machine Learning Model to predict the classification of next landing</a:t>
          </a:r>
        </a:p>
      </dsp:txBody>
      <dsp:txXfrm>
        <a:off x="770502" y="2359749"/>
        <a:ext cx="4315781" cy="1833055"/>
      </dsp:txXfrm>
    </dsp:sp>
    <dsp:sp modelId="{2F30C2F3-F628-4DB7-8394-72C284FC34F9}">
      <dsp:nvSpPr>
        <dsp:cNvPr id="0" name=""/>
        <dsp:cNvSpPr/>
      </dsp:nvSpPr>
      <dsp:spPr>
        <a:xfrm>
          <a:off x="6070286" y="75438"/>
          <a:ext cx="1510523" cy="147167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9389280-1E8F-436A-904F-6D6CE2E175D3}">
      <dsp:nvSpPr>
        <dsp:cNvPr id="0" name=""/>
        <dsp:cNvSpPr/>
      </dsp:nvSpPr>
      <dsp:spPr>
        <a:xfrm>
          <a:off x="5841545" y="1647331"/>
          <a:ext cx="4315781" cy="63071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289050">
            <a:lnSpc>
              <a:spcPct val="90000"/>
            </a:lnSpc>
            <a:spcBef>
              <a:spcPct val="0"/>
            </a:spcBef>
            <a:spcAft>
              <a:spcPct val="35000"/>
            </a:spcAft>
            <a:buNone/>
            <a:defRPr b="1"/>
          </a:pPr>
          <a:r>
            <a:rPr lang="en-US" sz="2900" kern="1200" dirty="0"/>
            <a:t>Summary of all results</a:t>
          </a:r>
        </a:p>
      </dsp:txBody>
      <dsp:txXfrm>
        <a:off x="5841545" y="1647331"/>
        <a:ext cx="4315781" cy="630718"/>
      </dsp:txXfrm>
    </dsp:sp>
    <dsp:sp modelId="{AC8C6F7F-EC44-4DC9-A914-F1E7B778CF5B}">
      <dsp:nvSpPr>
        <dsp:cNvPr id="0" name=""/>
        <dsp:cNvSpPr/>
      </dsp:nvSpPr>
      <dsp:spPr>
        <a:xfrm>
          <a:off x="6286372" y="2273156"/>
          <a:ext cx="4315781" cy="18330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755650">
            <a:lnSpc>
              <a:spcPct val="90000"/>
            </a:lnSpc>
            <a:spcBef>
              <a:spcPct val="0"/>
            </a:spcBef>
            <a:spcAft>
              <a:spcPct val="35000"/>
            </a:spcAft>
            <a:buNone/>
          </a:pPr>
          <a:r>
            <a:rPr lang="en-US" sz="1700" kern="1200" dirty="0"/>
            <a:t>- </a:t>
          </a:r>
          <a:r>
            <a:rPr lang="en-US" sz="1700" b="1" kern="1200" dirty="0"/>
            <a:t>Exploratory Data Analysis </a:t>
          </a:r>
          <a:r>
            <a:rPr lang="en-US" sz="1700" kern="1200" dirty="0"/>
            <a:t>result</a:t>
          </a:r>
        </a:p>
        <a:p>
          <a:pPr marL="0" lvl="0" indent="0" algn="l" defTabSz="755650">
            <a:lnSpc>
              <a:spcPct val="90000"/>
            </a:lnSpc>
            <a:spcBef>
              <a:spcPct val="0"/>
            </a:spcBef>
            <a:spcAft>
              <a:spcPct val="35000"/>
            </a:spcAft>
            <a:buNone/>
          </a:pPr>
          <a:r>
            <a:rPr lang="en-US" sz="1700" kern="1200" dirty="0"/>
            <a:t>- </a:t>
          </a:r>
          <a:r>
            <a:rPr lang="en-US" sz="1700" b="1" kern="1200" dirty="0"/>
            <a:t>Predictive Analytics </a:t>
          </a:r>
          <a:r>
            <a:rPr lang="en-US" sz="1700" kern="1200" dirty="0"/>
            <a:t>result</a:t>
          </a:r>
        </a:p>
      </dsp:txBody>
      <dsp:txXfrm>
        <a:off x="6286372" y="2273156"/>
        <a:ext cx="4315781" cy="1833055"/>
      </dsp:txXfrm>
    </dsp:sp>
  </dsp:spTree>
</dsp:drawing>
</file>

<file path=ppt/diagrams/layout1.xml><?xml version="1.0" encoding="utf-8"?>
<dgm:layoutDef xmlns:dgm="http://schemas.openxmlformats.org/drawingml/2006/diagram" xmlns:a="http://schemas.openxmlformats.org/drawingml/2006/main" uniqueId="urn:microsoft.com/office/officeart/2018/5/layout/CenteredIconLabelDescriptionList">
  <dgm:title val="Centered 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ctrX" for="ch" forName="iconRect" refType="w" fact="0.5"/>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6/14/24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22863588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EEBDA0E2-FEBD-4B65-8F16-724CF984F377}" type="slidenum">
              <a:rPr lang="en-US" smtClean="0"/>
              <a:t>3</a:t>
            </a:fld>
            <a:endParaRPr lang="en-US"/>
          </a:p>
        </p:txBody>
      </p:sp>
    </p:spTree>
    <p:extLst>
      <p:ext uri="{BB962C8B-B14F-4D97-AF65-F5344CB8AC3E}">
        <p14:creationId xmlns:p14="http://schemas.microsoft.com/office/powerpoint/2010/main" val="15145581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20123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TH" dirty="0"/>
          </a:p>
        </p:txBody>
      </p:sp>
      <p:sp>
        <p:nvSpPr>
          <p:cNvPr id="4" name="Slide Number Placeholder 3"/>
          <p:cNvSpPr>
            <a:spLocks noGrp="1"/>
          </p:cNvSpPr>
          <p:nvPr>
            <p:ph type="sldNum" sz="quarter" idx="5"/>
          </p:nvPr>
        </p:nvSpPr>
        <p:spPr/>
        <p:txBody>
          <a:bodyPr/>
          <a:lstStyle/>
          <a:p>
            <a:fld id="{EEBDA0E2-FEBD-4B65-8F16-724CF984F377}" type="slidenum">
              <a:rPr lang="en-US" smtClean="0"/>
              <a:t>40</a:t>
            </a:fld>
            <a:endParaRPr lang="en-US"/>
          </a:p>
        </p:txBody>
      </p:sp>
    </p:spTree>
    <p:extLst>
      <p:ext uri="{BB962C8B-B14F-4D97-AF65-F5344CB8AC3E}">
        <p14:creationId xmlns:p14="http://schemas.microsoft.com/office/powerpoint/2010/main" val="35265521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6/14/24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rockets/"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hyperlink" Target="https://en.wikipedia.org/w/index.php?title=List_of_Falcon_9_and_Falcon_Heavy_launches&amp;oldid=1027686922" TargetMode="External"/><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Nuttapat Pianarnupap</a:t>
            </a:r>
          </a:p>
          <a:p>
            <a:r>
              <a:rPr lang="en-US" dirty="0">
                <a:solidFill>
                  <a:schemeClr val="bg2"/>
                </a:solidFill>
                <a:latin typeface="Abadi" panose="020B0604020104020204" pitchFamily="34" charset="0"/>
                <a:ea typeface="SF Pro" pitchFamily="2" charset="0"/>
                <a:cs typeface="SF Pro" pitchFamily="2" charset="0"/>
              </a:rPr>
              <a:t>14 June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advTm="161">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154998" y="1612514"/>
            <a:ext cx="9745626" cy="4351338"/>
          </a:xfrm>
          <a:prstGeom prst="rect">
            <a:avLst/>
          </a:prstGeom>
        </p:spPr>
        <p:txBody>
          <a:bodyPr/>
          <a:lstStyle/>
          <a:p>
            <a:r>
              <a:rPr lang="en-US" sz="1800" dirty="0"/>
              <a:t>conducted exploratory data analysis to identify the training labels. </a:t>
            </a:r>
          </a:p>
          <a:p>
            <a:r>
              <a:rPr lang="en-US" sz="1800" dirty="0"/>
              <a:t>analyzed the number of launches at each site and examined the frequency and types of orbits</a:t>
            </a:r>
          </a:p>
          <a:p>
            <a:r>
              <a:rPr lang="en-US" sz="1800" dirty="0"/>
              <a:t>Derived the landing outcome labels from the outcome column and exported the results to a CSV file</a:t>
            </a:r>
          </a:p>
          <a:p>
            <a:r>
              <a:rPr lang="en-US" sz="1800" dirty="0"/>
              <a:t>https://</a:t>
            </a:r>
            <a:r>
              <a:rPr lang="en-US" sz="1800" dirty="0" err="1"/>
              <a:t>github.com</a:t>
            </a:r>
            <a:r>
              <a:rPr lang="en-US" sz="1800" dirty="0"/>
              <a:t>/</a:t>
            </a:r>
            <a:r>
              <a:rPr lang="en-US" sz="1800" dirty="0" err="1"/>
              <a:t>llouislouis</a:t>
            </a:r>
            <a:r>
              <a:rPr lang="en-US" sz="1800" dirty="0"/>
              <a:t>/</a:t>
            </a:r>
            <a:r>
              <a:rPr lang="en-US" sz="1800" dirty="0" err="1"/>
              <a:t>iBM_DataScience_Capstone_SPACE_X</a:t>
            </a:r>
            <a:r>
              <a:rPr lang="en-US" sz="1800" dirty="0"/>
              <a:t>/blob/main/Lab3_Data%20Wrangling.ipynb</a:t>
            </a: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074" name="Picture 2">
            <a:extLst>
              <a:ext uri="{FF2B5EF4-FFF2-40B4-BE49-F238E27FC236}">
                <a16:creationId xmlns:a16="http://schemas.microsoft.com/office/drawing/2014/main" id="{E0BDDAE6-F76A-9EDD-D583-B708507AF9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8950" y="3429000"/>
            <a:ext cx="4534099" cy="2998211"/>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05C271A8-2612-8AAF-4D95-0083D976925A}"/>
              </a:ext>
            </a:extLst>
          </p:cNvPr>
          <p:cNvSpPr txBox="1"/>
          <p:nvPr/>
        </p:nvSpPr>
        <p:spPr>
          <a:xfrm>
            <a:off x="3045501" y="6492129"/>
            <a:ext cx="6100996" cy="369332"/>
          </a:xfrm>
          <a:prstGeom prst="rect">
            <a:avLst/>
          </a:prstGeom>
          <a:noFill/>
        </p:spPr>
        <p:txBody>
          <a:bodyPr wrap="square">
            <a:spAutoFit/>
          </a:bodyPr>
          <a:lstStyle/>
          <a:p>
            <a:pPr algn="ctr"/>
            <a:r>
              <a:rPr lang="en-US" b="0" i="0" dirty="0">
                <a:effectLst/>
                <a:latin typeface="system-ui"/>
              </a:rPr>
              <a:t>some common orbit types</a:t>
            </a:r>
            <a:endParaRPr lang="en-TH"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1026" name="Picture 2">
            <a:extLst>
              <a:ext uri="{FF2B5EF4-FFF2-40B4-BE49-F238E27FC236}">
                <a16:creationId xmlns:a16="http://schemas.microsoft.com/office/drawing/2014/main" id="{C55B5E59-FB47-8092-16AB-F569A7043D5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644617"/>
            <a:ext cx="2628900" cy="178438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9BA13F7-18AC-F160-A551-526A1764007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011" y="3524250"/>
            <a:ext cx="2628900" cy="179518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440138D-6EB3-10DA-789D-5B87BCF902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011" y="5469166"/>
            <a:ext cx="5524500" cy="1112813"/>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le 1">
            <a:extLst>
              <a:ext uri="{FF2B5EF4-FFF2-40B4-BE49-F238E27FC236}">
                <a16:creationId xmlns:a16="http://schemas.microsoft.com/office/drawing/2014/main" id="{56EEB5E4-894B-E1F5-98D9-70A354923EF1}"/>
              </a:ext>
            </a:extLst>
          </p:cNvPr>
          <p:cNvSpPr/>
          <p:nvPr/>
        </p:nvSpPr>
        <p:spPr>
          <a:xfrm>
            <a:off x="4923692" y="1860452"/>
            <a:ext cx="6534280" cy="3137095"/>
          </a:xfrm>
          <a:prstGeom prst="roundRect">
            <a:avLst/>
          </a:prstGeom>
        </p:spPr>
        <p:style>
          <a:lnRef idx="2">
            <a:schemeClr val="accent5"/>
          </a:lnRef>
          <a:fillRef idx="1">
            <a:schemeClr val="lt1"/>
          </a:fillRef>
          <a:effectRef idx="0">
            <a:schemeClr val="accent5"/>
          </a:effectRef>
          <a:fontRef idx="minor">
            <a:schemeClr val="dk1"/>
          </a:fontRef>
        </p:style>
        <p:txBody>
          <a:bodyPr rtlCol="0" anchor="ctr"/>
          <a:lstStyle/>
          <a:p>
            <a:pPr marL="742950" lvl="1" indent="-285750">
              <a:buFont typeface="Arial" panose="020B0604020202020204" pitchFamily="34" charset="0"/>
              <a:buChar char="•"/>
            </a:pPr>
            <a:r>
              <a:rPr lang="en-US" dirty="0"/>
              <a:t>The total success launches from each launch site</a:t>
            </a:r>
          </a:p>
          <a:p>
            <a:pPr marL="742950" lvl="1" indent="-285750">
              <a:buFont typeface="Arial" panose="020B0604020202020204" pitchFamily="34" charset="0"/>
              <a:buChar char="•"/>
            </a:pPr>
            <a:r>
              <a:rPr lang="en-US" dirty="0"/>
              <a:t>The correlation between payload mass and mission outcome (success or failure) for each launch site</a:t>
            </a:r>
          </a:p>
          <a:p>
            <a:pPr marL="742950" lvl="1" indent="-285750">
              <a:buFont typeface="Arial" panose="020B0604020202020204" pitchFamily="34" charset="0"/>
              <a:buChar char="•"/>
            </a:pPr>
            <a:r>
              <a:rPr lang="en-US" dirty="0"/>
              <a:t>Trend by year</a:t>
            </a:r>
          </a:p>
          <a:p>
            <a:pPr marL="742950" lvl="1" indent="-285750">
              <a:buFont typeface="Arial" panose="020B0604020202020204" pitchFamily="34" charset="0"/>
              <a:buChar char="•"/>
            </a:pPr>
            <a:r>
              <a:rPr lang="en-US" dirty="0"/>
              <a:t>https://</a:t>
            </a:r>
            <a:r>
              <a:rPr lang="en-US" dirty="0" err="1"/>
              <a:t>github.com</a:t>
            </a:r>
            <a:r>
              <a:rPr lang="en-US" dirty="0"/>
              <a:t>/</a:t>
            </a:r>
            <a:r>
              <a:rPr lang="en-US" dirty="0" err="1"/>
              <a:t>llouislouis</a:t>
            </a:r>
            <a:r>
              <a:rPr lang="en-US" dirty="0"/>
              <a:t>/</a:t>
            </a:r>
            <a:r>
              <a:rPr lang="en-US" dirty="0" err="1"/>
              <a:t>iBM_DataScience_Capstone_SPACE_X</a:t>
            </a:r>
            <a:r>
              <a:rPr lang="en-US" dirty="0"/>
              <a:t>/blob/main/Lab5_Data_visual.ipynb</a:t>
            </a:r>
          </a:p>
          <a:p>
            <a:endParaRPr lang="en-TH" dirty="0"/>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11418" y="1497086"/>
            <a:ext cx="11032784" cy="4351338"/>
          </a:xfrm>
          <a:prstGeom prst="rect">
            <a:avLst/>
          </a:prstGeom>
        </p:spPr>
        <p:txBody>
          <a:bodyPr lIns="91440" tIns="45720" rIns="91440" bIns="45720" anchor="t"/>
          <a:lstStyle/>
          <a:p>
            <a:pPr marL="0" indent="0">
              <a:buNone/>
            </a:pPr>
            <a:r>
              <a:rPr lang="en-US" sz="1800" dirty="0"/>
              <a:t>- Retrieve the names of the unique launch sites used in the space missions.</a:t>
            </a:r>
          </a:p>
          <a:p>
            <a:pPr marL="0" indent="0">
              <a:buNone/>
            </a:pPr>
            <a:r>
              <a:rPr lang="en-US" sz="1800" dirty="0"/>
              <a:t>- Identify the booster versions that have carried the maximum payload mass.</a:t>
            </a:r>
          </a:p>
          <a:p>
            <a:pPr marL="0" indent="0">
              <a:buNone/>
            </a:pPr>
            <a:r>
              <a:rPr lang="en-US" sz="1800" dirty="0"/>
              <a:t>- Count the total number of successful and failed mission outcomes.</a:t>
            </a:r>
          </a:p>
          <a:p>
            <a:pPr marL="0" indent="0">
              <a:buNone/>
            </a:pPr>
            <a:r>
              <a:rPr lang="en-US" sz="1800" dirty="0"/>
              <a:t>- List the names of the boosters that have successfully landed on a drone ship and have a payload mass within a specific range.</a:t>
            </a:r>
          </a:p>
          <a:p>
            <a:pPr marL="0" indent="0">
              <a:buNone/>
            </a:pPr>
            <a:r>
              <a:rPr lang="en-US" sz="1800" dirty="0"/>
              <a:t>- Rank the successful landing outcomes within a given date range in descending order.</a:t>
            </a:r>
          </a:p>
          <a:p>
            <a:pPr marL="0" indent="0">
              <a:buNone/>
            </a:pPr>
            <a:r>
              <a:rPr lang="en-US" sz="1800" dirty="0"/>
              <a:t>- https://</a:t>
            </a:r>
            <a:r>
              <a:rPr lang="en-US" sz="1800" dirty="0" err="1"/>
              <a:t>github.com</a:t>
            </a:r>
            <a:r>
              <a:rPr lang="en-US" sz="1800" dirty="0"/>
              <a:t>/</a:t>
            </a:r>
            <a:r>
              <a:rPr lang="en-US" sz="1800" dirty="0" err="1"/>
              <a:t>llouislouis</a:t>
            </a:r>
            <a:r>
              <a:rPr lang="en-US" sz="1800" dirty="0"/>
              <a:t>/</a:t>
            </a:r>
            <a:r>
              <a:rPr lang="en-US" sz="1800" dirty="0" err="1"/>
              <a:t>iBM_DataScience_Capstone_SPACE_X</a:t>
            </a:r>
            <a:r>
              <a:rPr lang="en-US" sz="1800" dirty="0"/>
              <a:t>/blob/main/Lab4_EDA%20with%20SQL.ipynb</a:t>
            </a:r>
          </a:p>
          <a:p>
            <a:pPr marL="0" indent="0">
              <a:buNone/>
            </a:pPr>
            <a:endParaRPr lang="en-US" sz="18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5122" name="Picture 2">
            <a:extLst>
              <a:ext uri="{FF2B5EF4-FFF2-40B4-BE49-F238E27FC236}">
                <a16:creationId xmlns:a16="http://schemas.microsoft.com/office/drawing/2014/main" id="{635742F9-C269-25B3-E716-0393CD4003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3510" y="4586221"/>
            <a:ext cx="3944979" cy="18409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4098" name="Picture 2">
            <a:extLst>
              <a:ext uri="{FF2B5EF4-FFF2-40B4-BE49-F238E27FC236}">
                <a16:creationId xmlns:a16="http://schemas.microsoft.com/office/drawing/2014/main" id="{CF25E9FB-BA17-4574-C5F4-9AA86E9921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3187767"/>
            <a:ext cx="5730597" cy="32077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01B3A17-02C5-62D4-1DEF-FC56B940F1D1}"/>
              </a:ext>
            </a:extLst>
          </p:cNvPr>
          <p:cNvSpPr txBox="1"/>
          <p:nvPr/>
        </p:nvSpPr>
        <p:spPr>
          <a:xfrm>
            <a:off x="838200" y="1597833"/>
            <a:ext cx="9993923" cy="2554545"/>
          </a:xfrm>
          <a:prstGeom prst="rect">
            <a:avLst/>
          </a:prstGeom>
          <a:noFill/>
        </p:spPr>
        <p:txBody>
          <a:bodyPr wrap="square">
            <a:spAutoFit/>
          </a:bodyPr>
          <a:lstStyle/>
          <a:p>
            <a:r>
              <a:rPr lang="en-US" sz="2000" dirty="0"/>
              <a:t>Summarize what map objects such as markers, circles, lines, etc. you created and added to a folium map</a:t>
            </a:r>
          </a:p>
          <a:p>
            <a:endParaRPr lang="en-US" sz="2000" dirty="0"/>
          </a:p>
          <a:p>
            <a:pPr marL="342900" indent="-342900">
              <a:buFont typeface="Arial" panose="020B0604020202020204" pitchFamily="34" charset="0"/>
              <a:buChar char="•"/>
            </a:pPr>
            <a:r>
              <a:rPr lang="en-US" sz="2000" dirty="0"/>
              <a:t>Markers were added for launch sites and for the NASA Johnson Space Center </a:t>
            </a:r>
          </a:p>
          <a:p>
            <a:pPr marL="342900" indent="-342900">
              <a:buFont typeface="Arial" panose="020B0604020202020204" pitchFamily="34" charset="0"/>
              <a:buChar char="•"/>
            </a:pPr>
            <a:r>
              <a:rPr lang="en-US" sz="2000" dirty="0"/>
              <a:t>Circles were added for the launch sites. </a:t>
            </a:r>
          </a:p>
          <a:p>
            <a:pPr marL="342900" indent="-342900">
              <a:buFont typeface="Arial" panose="020B0604020202020204" pitchFamily="34" charset="0"/>
              <a:buChar char="•"/>
            </a:pPr>
            <a:r>
              <a:rPr lang="en-US" sz="2000" dirty="0"/>
              <a:t>Lines were added to show the distance</a:t>
            </a:r>
          </a:p>
          <a:p>
            <a:endParaRPr lang="en-US" sz="2000" dirty="0"/>
          </a:p>
          <a:p>
            <a:endParaRPr lang="en-TH" sz="2000" dirty="0"/>
          </a:p>
        </p:txBody>
      </p:sp>
      <p:sp>
        <p:nvSpPr>
          <p:cNvPr id="10" name="TextBox 9">
            <a:extLst>
              <a:ext uri="{FF2B5EF4-FFF2-40B4-BE49-F238E27FC236}">
                <a16:creationId xmlns:a16="http://schemas.microsoft.com/office/drawing/2014/main" id="{3B77BD2F-1A53-F639-80A1-C927BA4BC1AA}"/>
              </a:ext>
            </a:extLst>
          </p:cNvPr>
          <p:cNvSpPr txBox="1"/>
          <p:nvPr/>
        </p:nvSpPr>
        <p:spPr>
          <a:xfrm>
            <a:off x="838200" y="3521873"/>
            <a:ext cx="4155831" cy="1323439"/>
          </a:xfrm>
          <a:prstGeom prst="rect">
            <a:avLst/>
          </a:prstGeom>
          <a:noFill/>
        </p:spPr>
        <p:txBody>
          <a:bodyPr wrap="square">
            <a:spAutoFit/>
          </a:bodyPr>
          <a:lstStyle/>
          <a:p>
            <a:pPr marL="342900" indent="-342900">
              <a:buFont typeface="Arial" panose="020B0604020202020204" pitchFamily="34" charset="0"/>
              <a:buChar char="•"/>
            </a:pPr>
            <a:r>
              <a:rPr lang="en-TH" sz="2000" dirty="0"/>
              <a:t>https://github.com/llouislouis/iBM_DataScience_Capstone_SPACE_X/blob/main/Lab6_site_location_folium.ipynb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t>developed an interactive dashboard using </a:t>
            </a:r>
            <a:r>
              <a:rPr lang="en-US" sz="2200" dirty="0" err="1"/>
              <a:t>Plotly</a:t>
            </a:r>
            <a:r>
              <a:rPr lang="en-US" sz="2200" dirty="0"/>
              <a:t> Dash.</a:t>
            </a:r>
          </a:p>
          <a:p>
            <a:pPr>
              <a:lnSpc>
                <a:spcPct val="100000"/>
              </a:lnSpc>
              <a:spcBef>
                <a:spcPts val="1400"/>
              </a:spcBef>
            </a:pPr>
            <a:r>
              <a:rPr lang="en-US" sz="2200" dirty="0"/>
              <a:t>Created pie charts displaying the total number of launches by specific sites.</a:t>
            </a:r>
          </a:p>
          <a:p>
            <a:pPr>
              <a:lnSpc>
                <a:spcPct val="100000"/>
              </a:lnSpc>
              <a:spcBef>
                <a:spcPts val="1400"/>
              </a:spcBef>
            </a:pPr>
            <a:r>
              <a:rPr lang="en-US" sz="2200" dirty="0"/>
              <a:t>generated scatter plots illustrating the relationship between Outcome and Payload Mass (kg) for different booster versions.</a:t>
            </a:r>
          </a:p>
          <a:p>
            <a:pPr>
              <a:lnSpc>
                <a:spcPct val="100000"/>
              </a:lnSpc>
              <a:spcBef>
                <a:spcPts val="1400"/>
              </a:spcBef>
            </a:pPr>
            <a:r>
              <a:rPr lang="en-US" sz="2200" dirty="0"/>
              <a:t>https://</a:t>
            </a:r>
            <a:r>
              <a:rPr lang="en-US" sz="2200" dirty="0" err="1"/>
              <a:t>github.com</a:t>
            </a:r>
            <a:r>
              <a:rPr lang="en-US" sz="2200" dirty="0"/>
              <a:t>/</a:t>
            </a:r>
            <a:r>
              <a:rPr lang="en-US" sz="2200" dirty="0" err="1"/>
              <a:t>llouislouis</a:t>
            </a:r>
            <a:r>
              <a:rPr lang="en-US" sz="2200" dirty="0"/>
              <a:t>/</a:t>
            </a:r>
            <a:r>
              <a:rPr lang="en-US" sz="2200" dirty="0" err="1"/>
              <a:t>iBM_DataScience_Capstone_SPACE_X</a:t>
            </a:r>
            <a:r>
              <a:rPr lang="en-US" sz="2200" dirty="0"/>
              <a:t>/blob/main/</a:t>
            </a:r>
            <a:r>
              <a:rPr lang="en-US" sz="2200" dirty="0" err="1"/>
              <a:t>dash_app.py</a:t>
            </a:r>
            <a:endParaRPr lang="en-US" sz="2200" dirty="0"/>
          </a:p>
          <a:p>
            <a:pPr>
              <a:lnSpc>
                <a:spcPct val="100000"/>
              </a:lnSpc>
              <a:spcBef>
                <a:spcPts val="1400"/>
              </a:spcBef>
            </a:pPr>
            <a:endParaRPr lang="en-US" sz="2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Loaded and transformed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then split into training and testing sets.</a:t>
            </a:r>
          </a:p>
          <a:p>
            <a:pPr>
              <a:lnSpc>
                <a:spcPct val="100000"/>
              </a:lnSpc>
              <a:spcBef>
                <a:spcPts val="1400"/>
              </a:spcBef>
            </a:pPr>
            <a:r>
              <a:rPr lang="en-US" sz="2200" dirty="0">
                <a:solidFill>
                  <a:schemeClr val="accent3">
                    <a:lumMod val="25000"/>
                  </a:schemeClr>
                </a:solidFill>
                <a:latin typeface="Abadi" panose="020B0604020104020204" pitchFamily="34" charset="0"/>
              </a:rPr>
              <a:t>Built various machine learning models and tuned hyperparameters with GridSearchCV.</a:t>
            </a:r>
          </a:p>
          <a:p>
            <a:pPr>
              <a:lnSpc>
                <a:spcPct val="100000"/>
              </a:lnSpc>
              <a:spcBef>
                <a:spcPts val="1400"/>
              </a:spcBef>
            </a:pPr>
            <a:r>
              <a:rPr lang="en-US" sz="2200" dirty="0">
                <a:solidFill>
                  <a:schemeClr val="accent3">
                    <a:lumMod val="25000"/>
                  </a:schemeClr>
                </a:solidFill>
                <a:latin typeface="Abadi" panose="020B0604020104020204" pitchFamily="34" charset="0"/>
              </a:rPr>
              <a:t>Identified the best-performing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https://</a:t>
            </a:r>
            <a:r>
              <a:rPr lang="en-US" sz="2200" dirty="0" err="1">
                <a:solidFill>
                  <a:schemeClr val="accent3">
                    <a:lumMod val="25000"/>
                  </a:schemeClr>
                </a:solidFill>
                <a:latin typeface="Abadi" panose="020B0604020104020204" pitchFamily="34" charset="0"/>
              </a:rPr>
              <a:t>github.com</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llouislouis</a:t>
            </a:r>
            <a:r>
              <a:rPr lang="en-US" sz="2200" dirty="0">
                <a:solidFill>
                  <a:schemeClr val="accent3">
                    <a:lumMod val="25000"/>
                  </a:schemeClr>
                </a:solidFill>
                <a:latin typeface="Abadi" panose="020B0604020104020204" pitchFamily="34" charset="0"/>
              </a:rPr>
              <a:t>/</a:t>
            </a:r>
            <a:r>
              <a:rPr lang="en-US" sz="2200" dirty="0" err="1">
                <a:solidFill>
                  <a:schemeClr val="accent3">
                    <a:lumMod val="25000"/>
                  </a:schemeClr>
                </a:solidFill>
                <a:latin typeface="Abadi" panose="020B0604020104020204" pitchFamily="34" charset="0"/>
              </a:rPr>
              <a:t>iBM_DataScience_Capstone_SPACE_X</a:t>
            </a:r>
            <a:r>
              <a:rPr lang="en-US" sz="2200" dirty="0">
                <a:solidFill>
                  <a:schemeClr val="accent3">
                    <a:lumMod val="25000"/>
                  </a:schemeClr>
                </a:solidFill>
                <a:latin typeface="Abadi" panose="020B0604020104020204" pitchFamily="34" charset="0"/>
              </a:rPr>
              <a:t>/blob/main/Lab7_ML.ipynb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Picture 1">
            <a:extLst>
              <a:ext uri="{FF2B5EF4-FFF2-40B4-BE49-F238E27FC236}">
                <a16:creationId xmlns:a16="http://schemas.microsoft.com/office/drawing/2014/main" id="{76319458-35F9-B057-24F0-607AC49DCE6D}"/>
              </a:ext>
            </a:extLst>
          </p:cNvPr>
          <p:cNvPicPr>
            <a:picLocks noChangeAspect="1"/>
          </p:cNvPicPr>
          <p:nvPr/>
        </p:nvPicPr>
        <p:blipFill>
          <a:blip r:embed="rId4"/>
          <a:stretch>
            <a:fillRect/>
          </a:stretch>
        </p:blipFill>
        <p:spPr>
          <a:xfrm>
            <a:off x="297081" y="1686718"/>
            <a:ext cx="11597838" cy="2332038"/>
          </a:xfrm>
          <a:prstGeom prst="rect">
            <a:avLst/>
          </a:prstGeom>
        </p:spPr>
      </p:pic>
      <p:sp>
        <p:nvSpPr>
          <p:cNvPr id="7" name="Content Placeholder 2">
            <a:extLst>
              <a:ext uri="{FF2B5EF4-FFF2-40B4-BE49-F238E27FC236}">
                <a16:creationId xmlns:a16="http://schemas.microsoft.com/office/drawing/2014/main" id="{B169BF0D-019B-591A-A3CB-98BBEE506397}"/>
              </a:ext>
            </a:extLst>
          </p:cNvPr>
          <p:cNvSpPr txBox="1">
            <a:spLocks/>
          </p:cNvSpPr>
          <p:nvPr/>
        </p:nvSpPr>
        <p:spPr>
          <a:xfrm>
            <a:off x="1113098" y="4388743"/>
            <a:ext cx="9829425" cy="124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b="1" dirty="0"/>
              <a:t>Explanation</a:t>
            </a:r>
            <a:r>
              <a:rPr lang="en-US" sz="1600" dirty="0"/>
              <a:t>: We can see from the scatter plot that as flight number increases, there are more successful first stage landing. With small flight numbers, launches happens more in the site CCAFS SLC 40 and with much lower success rate. Although there are less launches in VAFB SLC 4E and KSC LC 39A, higher success rate can be seen in these two sites.</a:t>
            </a:r>
            <a:endParaRPr lang="en-US" sz="1600" dirty="0">
              <a:solidFill>
                <a:schemeClr val="accent3">
                  <a:lumMod val="25000"/>
                </a:schemeClr>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113098" y="4388743"/>
            <a:ext cx="9829425" cy="1240012"/>
          </a:xfrm>
          <a:prstGeom prst="rect">
            <a:avLst/>
          </a:prstGeom>
        </p:spPr>
        <p:txBody>
          <a:bodyPr>
            <a:normAutofit/>
          </a:bodyPr>
          <a:lstStyle/>
          <a:p>
            <a:pPr>
              <a:lnSpc>
                <a:spcPct val="100000"/>
              </a:lnSpc>
              <a:spcBef>
                <a:spcPts val="1400"/>
              </a:spcBef>
            </a:pPr>
            <a:r>
              <a:rPr lang="en-US" sz="1600" b="1" i="0" dirty="0">
                <a:effectLst/>
              </a:rPr>
              <a:t>Explanation: </a:t>
            </a:r>
            <a:r>
              <a:rPr lang="en-US" sz="1600" i="0" dirty="0">
                <a:effectLst/>
              </a:rPr>
              <a:t>With higher Payload the success rate is much higher. And in KSC LC39A </a:t>
            </a:r>
            <a:r>
              <a:rPr lang="en-US" sz="1600" i="0" dirty="0" err="1">
                <a:effectLst/>
              </a:rPr>
              <a:t>launchsite</a:t>
            </a:r>
            <a:r>
              <a:rPr lang="en-US" sz="1600" i="0" dirty="0">
                <a:effectLst/>
              </a:rPr>
              <a:t> we can see much higher success rate with low Payload whereas this rate is </a:t>
            </a:r>
            <a:r>
              <a:rPr lang="en-US" sz="1600" i="0" dirty="0" err="1">
                <a:effectLst/>
              </a:rPr>
              <a:t>mucher</a:t>
            </a:r>
            <a:r>
              <a:rPr lang="en-US" sz="1600" i="0" dirty="0">
                <a:effectLst/>
              </a:rPr>
              <a:t> lower in CCAFS SLC 40 </a:t>
            </a:r>
            <a:r>
              <a:rPr lang="en-US" sz="1600" i="0" dirty="0" err="1">
                <a:effectLst/>
              </a:rPr>
              <a:t>launchsite</a:t>
            </a:r>
            <a:r>
              <a:rPr lang="en-US" sz="1600" i="0" dirty="0">
                <a:effectLst/>
              </a:rPr>
              <a:t>. Besides, there no rockets launched in VAFB-SLC for Payload greater than 10000. Furthermore, with Payload more than 9500, we can see very high success rate overall.</a:t>
            </a:r>
            <a:endParaRPr lang="en-US" sz="1600" dirty="0">
              <a:solidFill>
                <a:schemeClr val="accent3">
                  <a:lumMod val="25000"/>
                </a:schemeClr>
              </a:solidFill>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6" name="Picture 4">
            <a:extLst>
              <a:ext uri="{FF2B5EF4-FFF2-40B4-BE49-F238E27FC236}">
                <a16:creationId xmlns:a16="http://schemas.microsoft.com/office/drawing/2014/main" id="{704F9A3C-8350-9945-42A4-FCAAC1E94F3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3194" y="1635376"/>
            <a:ext cx="11285611" cy="2205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640080" y="325369"/>
            <a:ext cx="4368602" cy="1956841"/>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6600" b="1" dirty="0">
                <a:solidFill>
                  <a:srgbClr val="204E79"/>
                </a:solidFill>
                <a:latin typeface="ADLaM Display" panose="020F0502020204030204" pitchFamily="34" charset="0"/>
                <a:ea typeface="+mj-ea"/>
                <a:cs typeface="ADLaM Display" panose="020F0502020204030204" pitchFamily="34" charset="0"/>
              </a:rPr>
              <a:t>Outline</a:t>
            </a:r>
          </a:p>
        </p:txBody>
      </p:sp>
      <p:sp>
        <p:nvSpPr>
          <p:cNvPr id="103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640080" y="2872899"/>
            <a:ext cx="4541520" cy="362315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Executive Summary</a:t>
            </a:r>
          </a:p>
          <a:p>
            <a:pPr>
              <a:spcBef>
                <a:spcPts val="1400"/>
              </a:spcBef>
              <a:buFont typeface="Arial" panose="020B0604020202020204" pitchFamily="34" charset="0"/>
              <a:buChar char="•"/>
            </a:pPr>
            <a:r>
              <a:rPr lang="en-US" sz="24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Introduction</a:t>
            </a:r>
          </a:p>
          <a:p>
            <a:pPr>
              <a:spcBef>
                <a:spcPts val="1400"/>
              </a:spcBef>
              <a:buFont typeface="Arial" panose="020B0604020202020204" pitchFamily="34" charset="0"/>
              <a:buChar char="•"/>
            </a:pPr>
            <a:r>
              <a:rPr lang="en-US" sz="24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Methodology</a:t>
            </a:r>
          </a:p>
          <a:p>
            <a:pPr>
              <a:spcBef>
                <a:spcPts val="1400"/>
              </a:spcBef>
              <a:buFont typeface="Arial" panose="020B0604020202020204" pitchFamily="34" charset="0"/>
              <a:buChar char="•"/>
            </a:pPr>
            <a:r>
              <a:rPr lang="en-US" sz="24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Results</a:t>
            </a:r>
          </a:p>
          <a:p>
            <a:pPr>
              <a:spcBef>
                <a:spcPts val="1400"/>
              </a:spcBef>
              <a:buFont typeface="Arial" panose="020B0604020202020204" pitchFamily="34" charset="0"/>
              <a:buChar char="•"/>
            </a:pPr>
            <a:r>
              <a:rPr lang="en-US" sz="24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Conclusion</a:t>
            </a:r>
          </a:p>
          <a:p>
            <a:pPr>
              <a:spcBef>
                <a:spcPts val="1400"/>
              </a:spcBef>
              <a:buFont typeface="Arial" panose="020B0604020202020204" pitchFamily="34" charset="0"/>
              <a:buChar char="•"/>
            </a:pPr>
            <a:r>
              <a:rPr lang="en-US" sz="2400" dirty="0">
                <a:solidFill>
                  <a:schemeClr val="tx1"/>
                </a:solidFill>
                <a:latin typeface="ADLaM Display" panose="02010000000000000000" pitchFamily="2" charset="77"/>
                <a:ea typeface="ADLaM Display" panose="02010000000000000000" pitchFamily="2" charset="77"/>
                <a:cs typeface="ADLaM Display" panose="02010000000000000000" pitchFamily="2" charset="77"/>
              </a:rPr>
              <a:t>Appendix</a:t>
            </a:r>
          </a:p>
        </p:txBody>
      </p:sp>
      <p:pic>
        <p:nvPicPr>
          <p:cNvPr id="1026" name="Picture 2" descr="SpaceX | Spacecraft, Rockets, &amp; Facts | Britannica">
            <a:extLst>
              <a:ext uri="{FF2B5EF4-FFF2-40B4-BE49-F238E27FC236}">
                <a16:creationId xmlns:a16="http://schemas.microsoft.com/office/drawing/2014/main" id="{8CA98B8E-FB3B-045D-F456-E438D3D8EAA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746" r="2" b="2"/>
          <a:stretch/>
        </p:blipFill>
        <p:spPr bwMode="auto">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439400" y="6356350"/>
            <a:ext cx="914400" cy="365125"/>
          </a:xfrm>
        </p:spPr>
        <p:txBody>
          <a:bodyPr vert="horz" lIns="91440" tIns="45720" rIns="91440" bIns="45720" rtlCol="0" anchor="ctr">
            <a:normAutofit/>
          </a:bodyPr>
          <a:lstStyle/>
          <a:p>
            <a:pPr>
              <a:spcAft>
                <a:spcPts val="600"/>
              </a:spcAft>
              <a:defRPr/>
            </a:pPr>
            <a:fld id="{5075537C-CA84-1446-933C-8E9D027F9201}" type="slidenum">
              <a:rPr lang="en-US" sz="1200">
                <a:solidFill>
                  <a:srgbClr val="FFFFFF"/>
                </a:solidFill>
                <a:latin typeface="Calibri" panose="020F0502020204030204"/>
              </a:rPr>
              <a:pPr>
                <a:spcAft>
                  <a:spcPts val="600"/>
                </a:spcAft>
                <a:defRPr/>
              </a:pPr>
              <a:t>2</a:t>
            </a:fld>
            <a:endParaRPr lang="en-US" sz="1200">
              <a:solidFill>
                <a:srgbClr val="FFFFFF"/>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1009162" y="2324208"/>
            <a:ext cx="3932238" cy="3811588"/>
          </a:xfrm>
          <a:prstGeom prst="rect">
            <a:avLst/>
          </a:prstGeom>
        </p:spPr>
        <p:txBody>
          <a:bodyPr>
            <a:normAutofit/>
          </a:bodyPr>
          <a:lstStyle/>
          <a:p>
            <a:pPr>
              <a:lnSpc>
                <a:spcPct val="100000"/>
              </a:lnSpc>
              <a:spcBef>
                <a:spcPts val="1400"/>
              </a:spcBef>
            </a:pPr>
            <a:r>
              <a:rPr lang="en-US" sz="2000" b="0" i="0" dirty="0">
                <a:effectLst/>
                <a:latin typeface="system-ui"/>
              </a:rPr>
              <a:t>From the Bar Plot we can see for Orbit type ES-L1, GEO, HEO, and SSO have the highest success rate, which is 100%. And we also find in SO orbit, the rate is zero.</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100" name="Picture 4">
            <a:extLst>
              <a:ext uri="{FF2B5EF4-FFF2-40B4-BE49-F238E27FC236}">
                <a16:creationId xmlns:a16="http://schemas.microsoft.com/office/drawing/2014/main" id="{F6E4EFC6-26EC-0C97-9357-DE5CF42F0C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01410" y="2026503"/>
            <a:ext cx="5384201" cy="36545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4" name="Picture 4">
            <a:extLst>
              <a:ext uri="{FF2B5EF4-FFF2-40B4-BE49-F238E27FC236}">
                <a16:creationId xmlns:a16="http://schemas.microsoft.com/office/drawing/2014/main" id="{0DBF8402-C7E3-A051-6DE4-41B1D7B964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204" y="1476375"/>
            <a:ext cx="10761785" cy="3447134"/>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2">
            <a:extLst>
              <a:ext uri="{FF2B5EF4-FFF2-40B4-BE49-F238E27FC236}">
                <a16:creationId xmlns:a16="http://schemas.microsoft.com/office/drawing/2014/main" id="{C353E01F-2010-8DF0-040D-D4B6E800648B}"/>
              </a:ext>
            </a:extLst>
          </p:cNvPr>
          <p:cNvSpPr txBox="1">
            <a:spLocks/>
          </p:cNvSpPr>
          <p:nvPr/>
        </p:nvSpPr>
        <p:spPr>
          <a:xfrm>
            <a:off x="1113098" y="5187199"/>
            <a:ext cx="9829425" cy="1240012"/>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b="1" dirty="0"/>
              <a:t>Explanation: </a:t>
            </a:r>
            <a:r>
              <a:rPr lang="en-US" sz="1600" dirty="0"/>
              <a:t>In ES-L1, GEO, HEO, and SSO orbits, all launches are successful. There is clear relationship between flight number and success rate in LEO orbit since as </a:t>
            </a:r>
            <a:r>
              <a:rPr lang="en-US" sz="1600" dirty="0" err="1"/>
              <a:t>flightnumber</a:t>
            </a:r>
            <a:r>
              <a:rPr lang="en-US" sz="1600" dirty="0"/>
              <a:t> increases, the success rate increases. In contrast, there is no such obvious relationship in GTO orbit.</a:t>
            </a:r>
            <a:endParaRPr lang="en-US" sz="1600" dirty="0">
              <a:solidFill>
                <a:schemeClr val="accent3">
                  <a:lumMod val="25000"/>
                </a:schemeClr>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8" name="Picture 4">
            <a:extLst>
              <a:ext uri="{FF2B5EF4-FFF2-40B4-BE49-F238E27FC236}">
                <a16:creationId xmlns:a16="http://schemas.microsoft.com/office/drawing/2014/main" id="{EB73ECFD-A3E3-D362-EB5D-EDA4C8C0CB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9122" y="1494033"/>
            <a:ext cx="10677378" cy="342009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2FEB3E06-67CE-C13A-B416-4CCD837E0370}"/>
              </a:ext>
            </a:extLst>
          </p:cNvPr>
          <p:cNvSpPr txBox="1"/>
          <p:nvPr/>
        </p:nvSpPr>
        <p:spPr>
          <a:xfrm>
            <a:off x="1236003" y="5320465"/>
            <a:ext cx="9583615" cy="646331"/>
          </a:xfrm>
          <a:prstGeom prst="rect">
            <a:avLst/>
          </a:prstGeom>
          <a:noFill/>
        </p:spPr>
        <p:txBody>
          <a:bodyPr wrap="square">
            <a:spAutoFit/>
          </a:bodyPr>
          <a:lstStyle/>
          <a:p>
            <a:r>
              <a:rPr lang="en-US" b="1" i="0" dirty="0">
                <a:effectLst/>
                <a:latin typeface="system-ui"/>
              </a:rPr>
              <a:t>Explanation</a:t>
            </a:r>
            <a:r>
              <a:rPr lang="en-US" b="0" i="0" dirty="0">
                <a:effectLst/>
                <a:latin typeface="system-ui"/>
              </a:rPr>
              <a:t>: With heavy payloads the successful landing or positive landing rate are more for </a:t>
            </a:r>
            <a:r>
              <a:rPr lang="en-US" b="0" i="0" dirty="0" err="1">
                <a:effectLst/>
                <a:latin typeface="system-ui"/>
              </a:rPr>
              <a:t>Polar,LEO</a:t>
            </a:r>
            <a:r>
              <a:rPr lang="en-US" b="0" i="0" dirty="0">
                <a:effectLst/>
                <a:latin typeface="system-ui"/>
              </a:rPr>
              <a:t> and ISS.</a:t>
            </a:r>
            <a:endParaRPr lang="en-TH" dirty="0"/>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US" sz="2000" b="1" i="0" dirty="0">
                <a:effectLst/>
                <a:latin typeface="system-ui"/>
              </a:rPr>
              <a:t>Explanation</a:t>
            </a:r>
            <a:r>
              <a:rPr lang="en-US" sz="2000" b="0" i="0" dirty="0">
                <a:effectLst/>
                <a:latin typeface="system-ui"/>
              </a:rPr>
              <a:t>: The observe show that the success rate since 2013 kept increasing till 2020</a:t>
            </a:r>
            <a:endParaRPr lang="en-US"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B3E2CA3E-100E-CE50-165A-A318B32012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54492" y="2069757"/>
            <a:ext cx="4965700" cy="3390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2772998C-864A-506F-88A6-A69D71555C06}"/>
              </a:ext>
            </a:extLst>
          </p:cNvPr>
          <p:cNvPicPr>
            <a:picLocks noChangeAspect="1"/>
          </p:cNvPicPr>
          <p:nvPr/>
        </p:nvPicPr>
        <p:blipFill>
          <a:blip r:embed="rId3"/>
          <a:stretch>
            <a:fillRect/>
          </a:stretch>
        </p:blipFill>
        <p:spPr>
          <a:xfrm>
            <a:off x="868820" y="1641574"/>
            <a:ext cx="6263500" cy="3574851"/>
          </a:xfrm>
          <a:prstGeom prst="rect">
            <a:avLst/>
          </a:prstGeom>
        </p:spPr>
      </p:pic>
      <p:sp>
        <p:nvSpPr>
          <p:cNvPr id="7" name="TextBox 6">
            <a:extLst>
              <a:ext uri="{FF2B5EF4-FFF2-40B4-BE49-F238E27FC236}">
                <a16:creationId xmlns:a16="http://schemas.microsoft.com/office/drawing/2014/main" id="{B99B4C1E-EC87-E66E-FDFE-4A073AB13757}"/>
              </a:ext>
            </a:extLst>
          </p:cNvPr>
          <p:cNvSpPr txBox="1"/>
          <p:nvPr/>
        </p:nvSpPr>
        <p:spPr>
          <a:xfrm>
            <a:off x="7719646" y="1641574"/>
            <a:ext cx="3239086" cy="1323439"/>
          </a:xfrm>
          <a:prstGeom prst="rect">
            <a:avLst/>
          </a:prstGeom>
          <a:noFill/>
        </p:spPr>
        <p:txBody>
          <a:bodyPr wrap="square">
            <a:spAutoFit/>
          </a:bodyPr>
          <a:lstStyle/>
          <a:p>
            <a:pPr>
              <a:spcBef>
                <a:spcPts val="1400"/>
              </a:spcBef>
            </a:pPr>
            <a:r>
              <a:rPr lang="en-US" sz="2000" dirty="0">
                <a:latin typeface="Abadi" panose="020B0604020104020204" pitchFamily="34" charset="0"/>
              </a:rPr>
              <a:t>Utilized the key word </a:t>
            </a:r>
            <a:r>
              <a:rPr lang="en-US" sz="2000" b="1" dirty="0">
                <a:latin typeface="Abadi" panose="020B0604020104020204" pitchFamily="34" charset="0"/>
              </a:rPr>
              <a:t>DISTINCT</a:t>
            </a:r>
            <a:r>
              <a:rPr lang="en-US" sz="2000" dirty="0">
                <a:latin typeface="Abadi" panose="020B0604020104020204" pitchFamily="34" charset="0"/>
              </a:rPr>
              <a:t> to show only unique launch sites from the SpaceX data.</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2" name="Picture 1" descr="Table&#10;&#10;Description automatically generated">
            <a:extLst>
              <a:ext uri="{FF2B5EF4-FFF2-40B4-BE49-F238E27FC236}">
                <a16:creationId xmlns:a16="http://schemas.microsoft.com/office/drawing/2014/main" id="{E357A77A-2508-444A-C1D6-7269696689C9}"/>
              </a:ext>
            </a:extLst>
          </p:cNvPr>
          <p:cNvPicPr>
            <a:picLocks noChangeAspect="1"/>
          </p:cNvPicPr>
          <p:nvPr/>
        </p:nvPicPr>
        <p:blipFill>
          <a:blip r:embed="rId3"/>
          <a:stretch>
            <a:fillRect/>
          </a:stretch>
        </p:blipFill>
        <p:spPr>
          <a:xfrm>
            <a:off x="2044552" y="1442653"/>
            <a:ext cx="8102895" cy="3972693"/>
          </a:xfrm>
          <a:prstGeom prst="rect">
            <a:avLst/>
          </a:prstGeom>
        </p:spPr>
      </p:pic>
      <p:sp>
        <p:nvSpPr>
          <p:cNvPr id="6" name="TextBox 5">
            <a:extLst>
              <a:ext uri="{FF2B5EF4-FFF2-40B4-BE49-F238E27FC236}">
                <a16:creationId xmlns:a16="http://schemas.microsoft.com/office/drawing/2014/main" id="{4B3F03D6-5BA8-3C5E-E52A-64774C47F89E}"/>
              </a:ext>
            </a:extLst>
          </p:cNvPr>
          <p:cNvSpPr txBox="1"/>
          <p:nvPr/>
        </p:nvSpPr>
        <p:spPr>
          <a:xfrm>
            <a:off x="1056041" y="5857060"/>
            <a:ext cx="9943539" cy="369332"/>
          </a:xfrm>
          <a:prstGeom prst="rect">
            <a:avLst/>
          </a:prstGeom>
          <a:noFill/>
        </p:spPr>
        <p:txBody>
          <a:bodyPr wrap="square">
            <a:spAutoFit/>
          </a:bodyPr>
          <a:lstStyle/>
          <a:p>
            <a:pPr>
              <a:lnSpc>
                <a:spcPct val="100000"/>
              </a:lnSpc>
              <a:spcBef>
                <a:spcPts val="1400"/>
              </a:spcBef>
            </a:pPr>
            <a:r>
              <a:rPr lang="en-US" sz="1800" b="1" dirty="0">
                <a:solidFill>
                  <a:schemeClr val="tx2"/>
                </a:solidFill>
                <a:latin typeface="Abadi" panose="020B0604020104020204" pitchFamily="34" charset="0"/>
              </a:rPr>
              <a:t>Explanation</a:t>
            </a:r>
            <a:r>
              <a:rPr lang="en-US" sz="1800" dirty="0">
                <a:solidFill>
                  <a:schemeClr val="tx2"/>
                </a:solidFill>
                <a:latin typeface="Abadi" panose="020B0604020104020204" pitchFamily="34" charset="0"/>
              </a:rPr>
              <a:t>: these 5 launches happened in LEO orbit, and four of them were from customer NASA.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2" name="Picture 1" descr="A picture containing text&#10;&#10;Description automatically generated">
            <a:extLst>
              <a:ext uri="{FF2B5EF4-FFF2-40B4-BE49-F238E27FC236}">
                <a16:creationId xmlns:a16="http://schemas.microsoft.com/office/drawing/2014/main" id="{8EAB2CFE-414B-83DC-5632-544ADBB25D00}"/>
              </a:ext>
            </a:extLst>
          </p:cNvPr>
          <p:cNvPicPr>
            <a:picLocks noChangeAspect="1"/>
          </p:cNvPicPr>
          <p:nvPr/>
        </p:nvPicPr>
        <p:blipFill>
          <a:blip r:embed="rId3"/>
          <a:stretch>
            <a:fillRect/>
          </a:stretch>
        </p:blipFill>
        <p:spPr>
          <a:xfrm>
            <a:off x="903677" y="1586208"/>
            <a:ext cx="9568720" cy="1970427"/>
          </a:xfrm>
          <a:prstGeom prst="rect">
            <a:avLst/>
          </a:prstGeom>
        </p:spPr>
      </p:pic>
      <p:sp>
        <p:nvSpPr>
          <p:cNvPr id="6" name="TextBox 5">
            <a:extLst>
              <a:ext uri="{FF2B5EF4-FFF2-40B4-BE49-F238E27FC236}">
                <a16:creationId xmlns:a16="http://schemas.microsoft.com/office/drawing/2014/main" id="{61AB4468-7E8A-4AE1-C92F-12E3F701F037}"/>
              </a:ext>
            </a:extLst>
          </p:cNvPr>
          <p:cNvSpPr txBox="1"/>
          <p:nvPr/>
        </p:nvSpPr>
        <p:spPr>
          <a:xfrm>
            <a:off x="2018179" y="4055144"/>
            <a:ext cx="8155641" cy="400110"/>
          </a:xfrm>
          <a:prstGeom prst="rect">
            <a:avLst/>
          </a:prstGeom>
          <a:noFill/>
        </p:spPr>
        <p:txBody>
          <a:bodyPr wrap="square">
            <a:spAutoFit/>
          </a:bodyPr>
          <a:lstStyle/>
          <a:p>
            <a:pPr>
              <a:lnSpc>
                <a:spcPct val="100000"/>
              </a:lnSpc>
              <a:spcBef>
                <a:spcPts val="1400"/>
              </a:spcBef>
            </a:pPr>
            <a:r>
              <a:rPr lang="en-US" sz="2000" b="1" dirty="0">
                <a:latin typeface="Abadi" panose="020B0604020104020204" pitchFamily="34" charset="0"/>
              </a:rPr>
              <a:t>Explanation</a:t>
            </a:r>
            <a:r>
              <a:rPr lang="en-US" sz="2000" dirty="0">
                <a:latin typeface="Abadi" panose="020B0604020104020204" pitchFamily="34" charset="0"/>
              </a:rPr>
              <a:t>: The total payload carried by boosters from NASA is </a:t>
            </a:r>
            <a:r>
              <a:rPr lang="en-US" sz="2000" b="1" dirty="0">
                <a:latin typeface="Abadi" panose="020B0604020104020204" pitchFamily="34" charset="0"/>
              </a:rPr>
              <a:t>99980</a:t>
            </a:r>
            <a:r>
              <a:rPr lang="en-US" sz="2000" dirty="0">
                <a:latin typeface="Abadi" panose="020B0604020104020204" pitchFamily="34" charset="0"/>
              </a:rPr>
              <a:t>.</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2" name="Picture 1" descr="A picture containing graphical user interface&#10;&#10;Description automatically generated">
            <a:extLst>
              <a:ext uri="{FF2B5EF4-FFF2-40B4-BE49-F238E27FC236}">
                <a16:creationId xmlns:a16="http://schemas.microsoft.com/office/drawing/2014/main" id="{55D6FB10-C714-EED9-DC05-8D188C1AF7C6}"/>
              </a:ext>
            </a:extLst>
          </p:cNvPr>
          <p:cNvPicPr>
            <a:picLocks noChangeAspect="1"/>
          </p:cNvPicPr>
          <p:nvPr/>
        </p:nvPicPr>
        <p:blipFill>
          <a:blip r:embed="rId3"/>
          <a:stretch>
            <a:fillRect/>
          </a:stretch>
        </p:blipFill>
        <p:spPr>
          <a:xfrm>
            <a:off x="709139" y="1815538"/>
            <a:ext cx="10748833" cy="1991022"/>
          </a:xfrm>
          <a:prstGeom prst="rect">
            <a:avLst/>
          </a:prstGeom>
        </p:spPr>
      </p:pic>
      <p:sp>
        <p:nvSpPr>
          <p:cNvPr id="6" name="TextBox 5">
            <a:extLst>
              <a:ext uri="{FF2B5EF4-FFF2-40B4-BE49-F238E27FC236}">
                <a16:creationId xmlns:a16="http://schemas.microsoft.com/office/drawing/2014/main" id="{5C73AEC1-1128-C711-A212-4B2193D0005F}"/>
              </a:ext>
            </a:extLst>
          </p:cNvPr>
          <p:cNvSpPr txBox="1"/>
          <p:nvPr/>
        </p:nvSpPr>
        <p:spPr>
          <a:xfrm>
            <a:off x="709139" y="4003094"/>
            <a:ext cx="9667315" cy="400110"/>
          </a:xfrm>
          <a:prstGeom prst="rect">
            <a:avLst/>
          </a:prstGeom>
          <a:noFill/>
        </p:spPr>
        <p:txBody>
          <a:bodyPr wrap="square">
            <a:spAutoFit/>
          </a:bodyPr>
          <a:lstStyle/>
          <a:p>
            <a:pPr>
              <a:spcBef>
                <a:spcPts val="1400"/>
              </a:spcBef>
            </a:pPr>
            <a:r>
              <a:rPr lang="en-US" sz="2000" b="1" dirty="0">
                <a:solidFill>
                  <a:schemeClr val="tx2"/>
                </a:solidFill>
                <a:latin typeface="Abadi" panose="020B0604020104020204" pitchFamily="34" charset="0"/>
              </a:rPr>
              <a:t>Explanation</a:t>
            </a:r>
            <a:r>
              <a:rPr lang="en-US" sz="2000" dirty="0">
                <a:solidFill>
                  <a:schemeClr val="tx2"/>
                </a:solidFill>
                <a:latin typeface="Abadi" panose="020B0604020104020204" pitchFamily="34" charset="0"/>
              </a:rPr>
              <a:t>: the average payload mass carried by booster version F9 v1.1 is </a:t>
            </a:r>
            <a:r>
              <a:rPr lang="en-US" sz="2000" b="1" dirty="0">
                <a:solidFill>
                  <a:schemeClr val="tx2"/>
                </a:solidFill>
                <a:latin typeface="Abadi" panose="020B0604020104020204" pitchFamily="34" charset="0"/>
              </a:rPr>
              <a:t>2534.67</a:t>
            </a:r>
            <a:r>
              <a:rPr lang="en-US" sz="2000" dirty="0">
                <a:solidFill>
                  <a:schemeClr val="tx2"/>
                </a:solidFill>
                <a:latin typeface="Abadi" panose="020B0604020104020204" pitchFamily="34" charset="0"/>
              </a:rPr>
              <a:t>.</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2" name="Picture 1" descr="Graphical user interface, application&#10;&#10;Description automatically generated">
            <a:extLst>
              <a:ext uri="{FF2B5EF4-FFF2-40B4-BE49-F238E27FC236}">
                <a16:creationId xmlns:a16="http://schemas.microsoft.com/office/drawing/2014/main" id="{823DEB1B-EEF5-A795-760E-8D5CCB0342FA}"/>
              </a:ext>
            </a:extLst>
          </p:cNvPr>
          <p:cNvPicPr>
            <a:picLocks noChangeAspect="1"/>
          </p:cNvPicPr>
          <p:nvPr/>
        </p:nvPicPr>
        <p:blipFill>
          <a:blip r:embed="rId3"/>
          <a:stretch>
            <a:fillRect/>
          </a:stretch>
        </p:blipFill>
        <p:spPr>
          <a:xfrm>
            <a:off x="1405658" y="1768983"/>
            <a:ext cx="9380683" cy="2157557"/>
          </a:xfrm>
          <a:prstGeom prst="rect">
            <a:avLst/>
          </a:prstGeom>
        </p:spPr>
      </p:pic>
      <p:sp>
        <p:nvSpPr>
          <p:cNvPr id="6" name="TextBox 5">
            <a:extLst>
              <a:ext uri="{FF2B5EF4-FFF2-40B4-BE49-F238E27FC236}">
                <a16:creationId xmlns:a16="http://schemas.microsoft.com/office/drawing/2014/main" id="{D4B8ED66-E6AB-81FF-5AF8-58611CB6BBA9}"/>
              </a:ext>
            </a:extLst>
          </p:cNvPr>
          <p:cNvSpPr txBox="1"/>
          <p:nvPr/>
        </p:nvSpPr>
        <p:spPr>
          <a:xfrm>
            <a:off x="1405658" y="4207714"/>
            <a:ext cx="9667315" cy="400110"/>
          </a:xfrm>
          <a:prstGeom prst="rect">
            <a:avLst/>
          </a:prstGeom>
          <a:noFill/>
        </p:spPr>
        <p:txBody>
          <a:bodyPr wrap="square">
            <a:spAutoFit/>
          </a:bodyPr>
          <a:lstStyle/>
          <a:p>
            <a:pPr>
              <a:spcBef>
                <a:spcPts val="1400"/>
              </a:spcBef>
            </a:pPr>
            <a:r>
              <a:rPr lang="en-US" sz="2000" b="1" dirty="0">
                <a:solidFill>
                  <a:schemeClr val="tx2"/>
                </a:solidFill>
                <a:latin typeface="Abadi" panose="020B0604020104020204" pitchFamily="34" charset="0"/>
              </a:rPr>
              <a:t>Explanation</a:t>
            </a:r>
            <a:r>
              <a:rPr lang="en-US" sz="2000" dirty="0">
                <a:solidFill>
                  <a:schemeClr val="tx2"/>
                </a:solidFill>
                <a:latin typeface="Abadi" panose="020B0604020104020204" pitchFamily="34" charset="0"/>
              </a:rPr>
              <a:t>: </a:t>
            </a:r>
            <a:r>
              <a:rPr lang="en-US" sz="2000" dirty="0">
                <a:solidFill>
                  <a:schemeClr val="tx2"/>
                </a:solidFill>
                <a:latin typeface="Abadi"/>
              </a:rPr>
              <a:t>the first successful landing outcome on ground pad is </a:t>
            </a:r>
            <a:r>
              <a:rPr lang="en-US" sz="2000" b="1" dirty="0">
                <a:solidFill>
                  <a:schemeClr val="tx2"/>
                </a:solidFill>
                <a:latin typeface="Abadi"/>
              </a:rPr>
              <a:t>01-05-2017</a:t>
            </a:r>
            <a:r>
              <a:rPr lang="en-US" sz="2000" dirty="0">
                <a:solidFill>
                  <a:schemeClr val="tx2"/>
                </a:solidFill>
                <a:latin typeface="Abadi" panose="020B0604020104020204" pitchFamily="34" charset="0"/>
              </a:rPr>
              <a:t>.</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6" name="Picture 5">
            <a:extLst>
              <a:ext uri="{FF2B5EF4-FFF2-40B4-BE49-F238E27FC236}">
                <a16:creationId xmlns:a16="http://schemas.microsoft.com/office/drawing/2014/main" id="{A71D53AD-F87A-4D06-2EBE-CC36FC5C39F3}"/>
              </a:ext>
            </a:extLst>
          </p:cNvPr>
          <p:cNvPicPr>
            <a:picLocks noChangeAspect="1"/>
          </p:cNvPicPr>
          <p:nvPr/>
        </p:nvPicPr>
        <p:blipFill>
          <a:blip r:embed="rId3"/>
          <a:stretch>
            <a:fillRect/>
          </a:stretch>
        </p:blipFill>
        <p:spPr>
          <a:xfrm>
            <a:off x="1436679" y="1485855"/>
            <a:ext cx="9318642" cy="3524055"/>
          </a:xfrm>
          <a:prstGeom prst="rect">
            <a:avLst/>
          </a:prstGeom>
        </p:spPr>
      </p:pic>
      <p:sp>
        <p:nvSpPr>
          <p:cNvPr id="9" name="TextBox 8">
            <a:extLst>
              <a:ext uri="{FF2B5EF4-FFF2-40B4-BE49-F238E27FC236}">
                <a16:creationId xmlns:a16="http://schemas.microsoft.com/office/drawing/2014/main" id="{7BC09582-D75F-F3A8-5B11-08E69692F5BD}"/>
              </a:ext>
            </a:extLst>
          </p:cNvPr>
          <p:cNvSpPr txBox="1"/>
          <p:nvPr/>
        </p:nvSpPr>
        <p:spPr>
          <a:xfrm>
            <a:off x="1920267" y="5317687"/>
            <a:ext cx="8835054" cy="707886"/>
          </a:xfrm>
          <a:prstGeom prst="rect">
            <a:avLst/>
          </a:prstGeom>
          <a:noFill/>
        </p:spPr>
        <p:txBody>
          <a:bodyPr wrap="square">
            <a:spAutoFit/>
          </a:bodyPr>
          <a:lstStyle/>
          <a:p>
            <a:pPr algn="l"/>
            <a:r>
              <a:rPr lang="en-US" sz="2000" b="1" i="0" dirty="0">
                <a:solidFill>
                  <a:srgbClr val="204E79"/>
                </a:solidFill>
                <a:effectLst/>
                <a:latin typeface="system-ui"/>
              </a:rPr>
              <a:t>Explanation: </a:t>
            </a:r>
            <a:r>
              <a:rPr lang="en-US" sz="2000" i="0" dirty="0">
                <a:solidFill>
                  <a:srgbClr val="204E79"/>
                </a:solidFill>
                <a:effectLst/>
                <a:latin typeface="Abadi" panose="020B0604020104020204" pitchFamily="34" charset="0"/>
              </a:rPr>
              <a:t>names of the boosters which have success in drone ship and have payload mass greater than 4000 but less than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82597" y="349112"/>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b="1" kern="1200" dirty="0">
                <a:solidFill>
                  <a:srgbClr val="FFFFFF"/>
                </a:solidFill>
                <a:latin typeface="Aharoni" panose="02010803020104030203" pitchFamily="2" charset="-79"/>
                <a:ea typeface="+mj-ea"/>
                <a:cs typeface="Aharoni" panose="02010803020104030203" pitchFamily="2" charset="-79"/>
              </a:rPr>
              <a:t>Executive Summary</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1704320" y="6455664"/>
            <a:ext cx="448056" cy="365125"/>
          </a:xfrm>
        </p:spPr>
        <p:txBody>
          <a:bodyPr vert="horz" lIns="91440" tIns="45720" rIns="91440" bIns="45720" rtlCol="0" anchor="ctr">
            <a:normAutofit/>
          </a:bodyPr>
          <a:lstStyle/>
          <a:p>
            <a:pPr>
              <a:spcAft>
                <a:spcPts val="600"/>
              </a:spcAft>
            </a:pPr>
            <a:fld id="{5075537C-CA84-1446-933C-8E9D027F9201}" type="slidenum">
              <a:rPr lang="en-US" sz="1100">
                <a:solidFill>
                  <a:schemeClr val="tx1">
                    <a:lumMod val="50000"/>
                    <a:lumOff val="50000"/>
                  </a:schemeClr>
                </a:solidFill>
                <a:latin typeface="+mn-lt"/>
              </a:rPr>
              <a:pPr>
                <a:spcAft>
                  <a:spcPts val="600"/>
                </a:spcAft>
              </a:pPr>
              <a:t>3</a:t>
            </a:fld>
            <a:endParaRPr lang="en-US" sz="1100">
              <a:solidFill>
                <a:schemeClr val="tx1">
                  <a:lumMod val="50000"/>
                  <a:lumOff val="50000"/>
                </a:schemeClr>
              </a:solidFill>
              <a:latin typeface="+mn-lt"/>
            </a:endParaRPr>
          </a:p>
        </p:txBody>
      </p:sp>
      <p:graphicFrame>
        <p:nvGraphicFramePr>
          <p:cNvPr id="38" name="Content Placeholder 2">
            <a:extLst>
              <a:ext uri="{FF2B5EF4-FFF2-40B4-BE49-F238E27FC236}">
                <a16:creationId xmlns:a16="http://schemas.microsoft.com/office/drawing/2014/main" id="{A22631D8-C9FF-63EB-63F2-055E52259085}"/>
              </a:ext>
            </a:extLst>
          </p:cNvPr>
          <p:cNvGraphicFramePr/>
          <p:nvPr>
            <p:extLst>
              <p:ext uri="{D42A27DB-BD31-4B8C-83A1-F6EECF244321}">
                <p14:modId xmlns:p14="http://schemas.microsoft.com/office/powerpoint/2010/main" val="666966899"/>
              </p:ext>
            </p:extLst>
          </p:nvPr>
        </p:nvGraphicFramePr>
        <p:xfrm>
          <a:off x="372207" y="1957561"/>
          <a:ext cx="10927829" cy="419280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CCE4413F-11A3-CA67-2822-1FED209651CC}"/>
              </a:ext>
            </a:extLst>
          </p:cNvPr>
          <p:cNvPicPr>
            <a:picLocks noChangeAspect="1"/>
          </p:cNvPicPr>
          <p:nvPr/>
        </p:nvPicPr>
        <p:blipFill>
          <a:blip r:embed="rId3"/>
          <a:stretch>
            <a:fillRect/>
          </a:stretch>
        </p:blipFill>
        <p:spPr>
          <a:xfrm>
            <a:off x="885679" y="1385570"/>
            <a:ext cx="3587848" cy="5309290"/>
          </a:xfrm>
          <a:prstGeom prst="rect">
            <a:avLst/>
          </a:prstGeom>
        </p:spPr>
      </p:pic>
      <p:sp>
        <p:nvSpPr>
          <p:cNvPr id="7" name="TextBox 6">
            <a:extLst>
              <a:ext uri="{FF2B5EF4-FFF2-40B4-BE49-F238E27FC236}">
                <a16:creationId xmlns:a16="http://schemas.microsoft.com/office/drawing/2014/main" id="{74D41D24-7AB2-AD17-6080-780C59E836D7}"/>
              </a:ext>
            </a:extLst>
          </p:cNvPr>
          <p:cNvSpPr txBox="1"/>
          <p:nvPr/>
        </p:nvSpPr>
        <p:spPr>
          <a:xfrm>
            <a:off x="4919980" y="1847841"/>
            <a:ext cx="4259189" cy="2031325"/>
          </a:xfrm>
          <a:prstGeom prst="rect">
            <a:avLst/>
          </a:prstGeom>
          <a:noFill/>
        </p:spPr>
        <p:txBody>
          <a:bodyPr wrap="square">
            <a:spAutoFit/>
          </a:bodyPr>
          <a:lstStyle/>
          <a:p>
            <a:r>
              <a:rPr lang="en-US" sz="1800" b="1" dirty="0">
                <a:solidFill>
                  <a:schemeClr val="tx2"/>
                </a:solidFill>
                <a:latin typeface="Abadi"/>
              </a:rPr>
              <a:t>Explanation</a:t>
            </a:r>
            <a:r>
              <a:rPr lang="en-US" sz="1800" dirty="0">
                <a:solidFill>
                  <a:schemeClr val="tx2"/>
                </a:solidFill>
                <a:latin typeface="Abadi"/>
              </a:rPr>
              <a:t>: </a:t>
            </a:r>
          </a:p>
          <a:p>
            <a:endParaRPr lang="en-US" sz="1800" dirty="0">
              <a:solidFill>
                <a:schemeClr val="tx2"/>
              </a:solidFill>
              <a:latin typeface="Abadi"/>
            </a:endParaRPr>
          </a:p>
          <a:p>
            <a:pPr marL="285750" indent="-285750">
              <a:buFont typeface="Arial" panose="020B0604020202020204" pitchFamily="34" charset="0"/>
              <a:buChar char="•"/>
            </a:pPr>
            <a:r>
              <a:rPr lang="en-US" dirty="0">
                <a:solidFill>
                  <a:schemeClr val="tx2"/>
                </a:solidFill>
                <a:latin typeface="Abadi" panose="020B0604020104020204" pitchFamily="34" charset="0"/>
              </a:rPr>
              <a:t>the total number of </a:t>
            </a:r>
            <a:r>
              <a:rPr lang="en-US" b="1" dirty="0">
                <a:solidFill>
                  <a:schemeClr val="tx2"/>
                </a:solidFill>
                <a:latin typeface="Abadi" panose="020B0604020104020204" pitchFamily="34" charset="0"/>
              </a:rPr>
              <a:t>successful</a:t>
            </a:r>
            <a:r>
              <a:rPr lang="en-US" dirty="0">
                <a:solidFill>
                  <a:schemeClr val="tx2"/>
                </a:solidFill>
                <a:latin typeface="Abadi" panose="020B0604020104020204" pitchFamily="34" charset="0"/>
              </a:rPr>
              <a:t> mission outcomes is </a:t>
            </a:r>
            <a:r>
              <a:rPr lang="en-US" b="1" dirty="0">
                <a:solidFill>
                  <a:schemeClr val="tx2"/>
                </a:solidFill>
                <a:latin typeface="Abadi" panose="020B0604020104020204" pitchFamily="34" charset="0"/>
              </a:rPr>
              <a:t>100</a:t>
            </a:r>
          </a:p>
          <a:p>
            <a:pPr marL="285750" indent="-285750">
              <a:buFont typeface="Arial" panose="020B0604020202020204" pitchFamily="34" charset="0"/>
              <a:buChar char="•"/>
            </a:pPr>
            <a:endParaRPr lang="en-US" b="1" dirty="0">
              <a:solidFill>
                <a:schemeClr val="tx2"/>
              </a:solidFill>
              <a:latin typeface="Abadi" panose="020B0604020104020204" pitchFamily="34" charset="0"/>
            </a:endParaRPr>
          </a:p>
          <a:p>
            <a:pPr marL="285750" indent="-285750">
              <a:buFont typeface="Arial" panose="020B0604020202020204" pitchFamily="34" charset="0"/>
              <a:buChar char="•"/>
            </a:pPr>
            <a:r>
              <a:rPr lang="en-US" dirty="0">
                <a:solidFill>
                  <a:schemeClr val="tx2"/>
                </a:solidFill>
                <a:latin typeface="Abadi" panose="020B0604020104020204" pitchFamily="34" charset="0"/>
              </a:rPr>
              <a:t>the total number of </a:t>
            </a:r>
            <a:r>
              <a:rPr lang="en-US" b="1" dirty="0">
                <a:solidFill>
                  <a:schemeClr val="tx2"/>
                </a:solidFill>
                <a:latin typeface="Abadi" panose="020B0604020104020204" pitchFamily="34" charset="0"/>
              </a:rPr>
              <a:t>failure</a:t>
            </a:r>
            <a:r>
              <a:rPr lang="en-US" dirty="0">
                <a:solidFill>
                  <a:schemeClr val="tx2"/>
                </a:solidFill>
                <a:latin typeface="Abadi" panose="020B0604020104020204" pitchFamily="34" charset="0"/>
              </a:rPr>
              <a:t> mission outcomes is </a:t>
            </a:r>
            <a:r>
              <a:rPr lang="en-US" b="1" dirty="0">
                <a:solidFill>
                  <a:schemeClr val="tx2"/>
                </a:solidFill>
                <a:latin typeface="Abadi" panose="020B0604020104020204" pitchFamily="34" charset="0"/>
              </a:rPr>
              <a:t>1</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2" name="Picture 1">
            <a:extLst>
              <a:ext uri="{FF2B5EF4-FFF2-40B4-BE49-F238E27FC236}">
                <a16:creationId xmlns:a16="http://schemas.microsoft.com/office/drawing/2014/main" id="{2D13AC80-152B-CE39-98EF-59F78F73C415}"/>
              </a:ext>
            </a:extLst>
          </p:cNvPr>
          <p:cNvPicPr>
            <a:picLocks noChangeAspect="1"/>
          </p:cNvPicPr>
          <p:nvPr/>
        </p:nvPicPr>
        <p:blipFill>
          <a:blip r:embed="rId3"/>
          <a:stretch>
            <a:fillRect/>
          </a:stretch>
        </p:blipFill>
        <p:spPr>
          <a:xfrm>
            <a:off x="770011" y="1667709"/>
            <a:ext cx="5707282" cy="4759502"/>
          </a:xfrm>
          <a:prstGeom prst="rect">
            <a:avLst/>
          </a:prstGeom>
        </p:spPr>
      </p:pic>
      <p:sp>
        <p:nvSpPr>
          <p:cNvPr id="7" name="TextBox 6">
            <a:extLst>
              <a:ext uri="{FF2B5EF4-FFF2-40B4-BE49-F238E27FC236}">
                <a16:creationId xmlns:a16="http://schemas.microsoft.com/office/drawing/2014/main" id="{D3B0F291-A4DE-A91A-2FF5-1EBE05C6102D}"/>
              </a:ext>
            </a:extLst>
          </p:cNvPr>
          <p:cNvSpPr txBox="1"/>
          <p:nvPr/>
        </p:nvSpPr>
        <p:spPr>
          <a:xfrm>
            <a:off x="6748975" y="1667709"/>
            <a:ext cx="4280096" cy="646331"/>
          </a:xfrm>
          <a:prstGeom prst="rect">
            <a:avLst/>
          </a:prstGeom>
          <a:noFill/>
        </p:spPr>
        <p:txBody>
          <a:bodyPr wrap="square">
            <a:spAutoFit/>
          </a:bodyPr>
          <a:lstStyle/>
          <a:p>
            <a:r>
              <a:rPr lang="en-US" sz="1800" b="1" dirty="0">
                <a:solidFill>
                  <a:schemeClr val="tx2"/>
                </a:solidFill>
                <a:latin typeface="Abadi" panose="020B0604020104020204" pitchFamily="34" charset="0"/>
              </a:rPr>
              <a:t>Names</a:t>
            </a:r>
            <a:r>
              <a:rPr lang="en-US" sz="1800" dirty="0">
                <a:solidFill>
                  <a:schemeClr val="tx2"/>
                </a:solidFill>
                <a:latin typeface="Abadi" panose="020B0604020104020204" pitchFamily="34" charset="0"/>
              </a:rPr>
              <a:t> of the booster which have carried the maximum payload mass</a:t>
            </a:r>
            <a:endParaRPr lang="en-TH" dirty="0"/>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Picture 1">
            <a:extLst>
              <a:ext uri="{FF2B5EF4-FFF2-40B4-BE49-F238E27FC236}">
                <a16:creationId xmlns:a16="http://schemas.microsoft.com/office/drawing/2014/main" id="{7606A2EF-E66A-C142-5303-3A7F9329358B}"/>
              </a:ext>
            </a:extLst>
          </p:cNvPr>
          <p:cNvPicPr>
            <a:picLocks noChangeAspect="1"/>
          </p:cNvPicPr>
          <p:nvPr/>
        </p:nvPicPr>
        <p:blipFill>
          <a:blip r:embed="rId3"/>
          <a:stretch>
            <a:fillRect/>
          </a:stretch>
        </p:blipFill>
        <p:spPr>
          <a:xfrm>
            <a:off x="2482686" y="1603717"/>
            <a:ext cx="7226627" cy="2672862"/>
          </a:xfrm>
          <a:prstGeom prst="rect">
            <a:avLst/>
          </a:prstGeom>
        </p:spPr>
      </p:pic>
      <p:sp>
        <p:nvSpPr>
          <p:cNvPr id="7" name="TextBox 6">
            <a:extLst>
              <a:ext uri="{FF2B5EF4-FFF2-40B4-BE49-F238E27FC236}">
                <a16:creationId xmlns:a16="http://schemas.microsoft.com/office/drawing/2014/main" id="{D53EE3D2-9225-29C0-286D-45F0BC4A0658}"/>
              </a:ext>
            </a:extLst>
          </p:cNvPr>
          <p:cNvSpPr txBox="1"/>
          <p:nvPr/>
        </p:nvSpPr>
        <p:spPr>
          <a:xfrm>
            <a:off x="3046827" y="4649263"/>
            <a:ext cx="6098344" cy="1477328"/>
          </a:xfrm>
          <a:prstGeom prst="rect">
            <a:avLst/>
          </a:prstGeom>
          <a:noFill/>
        </p:spPr>
        <p:txBody>
          <a:bodyPr wrap="square">
            <a:spAutoFit/>
          </a:bodyPr>
          <a:lstStyle/>
          <a:p>
            <a:pPr algn="l"/>
            <a:r>
              <a:rPr lang="en-US" i="0" dirty="0">
                <a:effectLst/>
                <a:latin typeface="system-ui"/>
              </a:rPr>
              <a:t>List the records which will display the month names, failure landing outcomes in drone ship ,booster versions, launch site for the months in year 2015.</a:t>
            </a:r>
          </a:p>
          <a:p>
            <a:br>
              <a:rPr lang="en-US" dirty="0"/>
            </a:br>
            <a:endParaRPr lang="en-TH" dirty="0"/>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Picture 1">
            <a:extLst>
              <a:ext uri="{FF2B5EF4-FFF2-40B4-BE49-F238E27FC236}">
                <a16:creationId xmlns:a16="http://schemas.microsoft.com/office/drawing/2014/main" id="{24B66A4B-17FE-8E22-77CB-8E201FFC4590}"/>
              </a:ext>
            </a:extLst>
          </p:cNvPr>
          <p:cNvPicPr>
            <a:picLocks noChangeAspect="1"/>
          </p:cNvPicPr>
          <p:nvPr/>
        </p:nvPicPr>
        <p:blipFill>
          <a:blip r:embed="rId3"/>
          <a:stretch>
            <a:fillRect/>
          </a:stretch>
        </p:blipFill>
        <p:spPr>
          <a:xfrm>
            <a:off x="770011" y="1598636"/>
            <a:ext cx="4257072" cy="4720714"/>
          </a:xfrm>
          <a:prstGeom prst="rect">
            <a:avLst/>
          </a:prstGeom>
        </p:spPr>
      </p:pic>
      <p:sp>
        <p:nvSpPr>
          <p:cNvPr id="7" name="TextBox 6">
            <a:extLst>
              <a:ext uri="{FF2B5EF4-FFF2-40B4-BE49-F238E27FC236}">
                <a16:creationId xmlns:a16="http://schemas.microsoft.com/office/drawing/2014/main" id="{594866DA-76B3-F08C-30DA-B45479288C8A}"/>
              </a:ext>
            </a:extLst>
          </p:cNvPr>
          <p:cNvSpPr txBox="1"/>
          <p:nvPr/>
        </p:nvSpPr>
        <p:spPr>
          <a:xfrm>
            <a:off x="5323645" y="1598636"/>
            <a:ext cx="6098344" cy="646331"/>
          </a:xfrm>
          <a:prstGeom prst="rect">
            <a:avLst/>
          </a:prstGeom>
          <a:noFill/>
        </p:spPr>
        <p:txBody>
          <a:bodyPr wrap="square">
            <a:spAutoFit/>
          </a:bodyPr>
          <a:lstStyle/>
          <a:p>
            <a:pPr algn="l"/>
            <a:r>
              <a:rPr lang="en-US" i="0" dirty="0">
                <a:effectLst/>
                <a:latin typeface="system-ui"/>
              </a:rPr>
              <a:t>Rank the count of successful landing outcomes between the date 04-06-2010 and 20-03-2017 in descending order.</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pic>
        <p:nvPicPr>
          <p:cNvPr id="6146" name="Picture 2">
            <a:extLst>
              <a:ext uri="{FF2B5EF4-FFF2-40B4-BE49-F238E27FC236}">
                <a16:creationId xmlns:a16="http://schemas.microsoft.com/office/drawing/2014/main" id="{1218EBA0-4123-EC4F-95DF-B5C77BEF0B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035" y="1452850"/>
            <a:ext cx="8289929" cy="420757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92C65D7B-D1B7-3316-4BF2-F2C3140C8EA8}"/>
              </a:ext>
            </a:extLst>
          </p:cNvPr>
          <p:cNvSpPr txBox="1"/>
          <p:nvPr/>
        </p:nvSpPr>
        <p:spPr>
          <a:xfrm>
            <a:off x="3046827" y="5857060"/>
            <a:ext cx="6098344" cy="369332"/>
          </a:xfrm>
          <a:prstGeom prst="rect">
            <a:avLst/>
          </a:prstGeom>
          <a:noFill/>
        </p:spPr>
        <p:txBody>
          <a:bodyPr wrap="square">
            <a:spAutoFit/>
          </a:bodyPr>
          <a:lstStyle/>
          <a:p>
            <a:pPr algn="ctr"/>
            <a:r>
              <a:rPr lang="en-TH" dirty="0"/>
              <a:t>The SpaceX launch sites are show in the USA coasts.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pic>
        <p:nvPicPr>
          <p:cNvPr id="7170" name="Picture 2">
            <a:extLst>
              <a:ext uri="{FF2B5EF4-FFF2-40B4-BE49-F238E27FC236}">
                <a16:creationId xmlns:a16="http://schemas.microsoft.com/office/drawing/2014/main" id="{179F9A74-D562-F8D8-2052-265BAB4E48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48728" y="1609165"/>
            <a:ext cx="6958165" cy="389494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499D11-1722-6D11-1E34-1F3E46C07A58}"/>
              </a:ext>
            </a:extLst>
          </p:cNvPr>
          <p:cNvSpPr txBox="1"/>
          <p:nvPr/>
        </p:nvSpPr>
        <p:spPr>
          <a:xfrm>
            <a:off x="2614538" y="5950018"/>
            <a:ext cx="6826544" cy="369332"/>
          </a:xfrm>
          <a:prstGeom prst="rect">
            <a:avLst/>
          </a:prstGeom>
          <a:noFill/>
        </p:spPr>
        <p:txBody>
          <a:bodyPr wrap="square">
            <a:spAutoFit/>
          </a:bodyPr>
          <a:lstStyle/>
          <a:p>
            <a:pPr algn="ctr"/>
            <a:r>
              <a:rPr lang="en-US" sz="1800" dirty="0"/>
              <a:t>The succeeded launches and failed launches for each site on map</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pic>
        <p:nvPicPr>
          <p:cNvPr id="2" name="Picture 1">
            <a:extLst>
              <a:ext uri="{FF2B5EF4-FFF2-40B4-BE49-F238E27FC236}">
                <a16:creationId xmlns:a16="http://schemas.microsoft.com/office/drawing/2014/main" id="{C0A86433-EF37-CFBF-1F8C-F406D337DAE4}"/>
              </a:ext>
            </a:extLst>
          </p:cNvPr>
          <p:cNvPicPr>
            <a:picLocks noChangeAspect="1"/>
          </p:cNvPicPr>
          <p:nvPr/>
        </p:nvPicPr>
        <p:blipFill>
          <a:blip r:embed="rId3"/>
          <a:stretch>
            <a:fillRect/>
          </a:stretch>
        </p:blipFill>
        <p:spPr>
          <a:xfrm>
            <a:off x="1655276" y="1756116"/>
            <a:ext cx="8745070" cy="4044373"/>
          </a:xfrm>
          <a:prstGeom prst="rect">
            <a:avLst/>
          </a:prstGeom>
        </p:spPr>
      </p:pic>
      <p:sp>
        <p:nvSpPr>
          <p:cNvPr id="7" name="TextBox 6">
            <a:extLst>
              <a:ext uri="{FF2B5EF4-FFF2-40B4-BE49-F238E27FC236}">
                <a16:creationId xmlns:a16="http://schemas.microsoft.com/office/drawing/2014/main" id="{88DBCC1C-AD88-8C1C-8DDA-F7A906549383}"/>
              </a:ext>
            </a:extLst>
          </p:cNvPr>
          <p:cNvSpPr txBox="1"/>
          <p:nvPr/>
        </p:nvSpPr>
        <p:spPr>
          <a:xfrm>
            <a:off x="2978639" y="6025573"/>
            <a:ext cx="6098344" cy="646331"/>
          </a:xfrm>
          <a:prstGeom prst="rect">
            <a:avLst/>
          </a:prstGeom>
          <a:noFill/>
        </p:spPr>
        <p:txBody>
          <a:bodyPr wrap="square">
            <a:spAutoFit/>
          </a:bodyPr>
          <a:lstStyle/>
          <a:p>
            <a:pPr algn="ctr"/>
            <a:r>
              <a:rPr lang="en-US" dirty="0">
                <a:latin typeface="system-ui"/>
              </a:rPr>
              <a:t>Able to </a:t>
            </a:r>
            <a:r>
              <a:rPr lang="en-US" sz="1800" dirty="0">
                <a:solidFill>
                  <a:schemeClr val="accent3">
                    <a:lumMod val="25000"/>
                  </a:schemeClr>
                </a:solidFill>
                <a:latin typeface="Abadi"/>
              </a:rPr>
              <a:t>proximities </a:t>
            </a:r>
            <a:r>
              <a:rPr lang="en-US" b="0" i="0" dirty="0">
                <a:effectLst/>
                <a:latin typeface="system-ui"/>
              </a:rPr>
              <a:t>a distance by line between a launch site to its closest city, railway, highway, etc.</a:t>
            </a:r>
            <a:endParaRPr lang="en-TH" dirty="0"/>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pic>
        <p:nvPicPr>
          <p:cNvPr id="2" name="Picture 1">
            <a:extLst>
              <a:ext uri="{FF2B5EF4-FFF2-40B4-BE49-F238E27FC236}">
                <a16:creationId xmlns:a16="http://schemas.microsoft.com/office/drawing/2014/main" id="{E45927D0-C12F-556E-AC3D-0516CA21F4C4}"/>
              </a:ext>
            </a:extLst>
          </p:cNvPr>
          <p:cNvPicPr>
            <a:picLocks noChangeAspect="1"/>
          </p:cNvPicPr>
          <p:nvPr/>
        </p:nvPicPr>
        <p:blipFill>
          <a:blip r:embed="rId3"/>
          <a:stretch>
            <a:fillRect/>
          </a:stretch>
        </p:blipFill>
        <p:spPr>
          <a:xfrm>
            <a:off x="903067" y="1713620"/>
            <a:ext cx="5369665" cy="2970921"/>
          </a:xfrm>
          <a:prstGeom prst="rect">
            <a:avLst/>
          </a:prstGeom>
        </p:spPr>
      </p:pic>
      <p:sp>
        <p:nvSpPr>
          <p:cNvPr id="6" name="TextBox 5">
            <a:extLst>
              <a:ext uri="{FF2B5EF4-FFF2-40B4-BE49-F238E27FC236}">
                <a16:creationId xmlns:a16="http://schemas.microsoft.com/office/drawing/2014/main" id="{AA820239-F81F-FE3D-8BB0-90ABC369D503}"/>
              </a:ext>
            </a:extLst>
          </p:cNvPr>
          <p:cNvSpPr txBox="1"/>
          <p:nvPr/>
        </p:nvSpPr>
        <p:spPr>
          <a:xfrm>
            <a:off x="6706773" y="1713620"/>
            <a:ext cx="6098344" cy="2000548"/>
          </a:xfrm>
          <a:prstGeom prst="rect">
            <a:avLst/>
          </a:prstGeom>
          <a:noFill/>
        </p:spPr>
        <p:txBody>
          <a:bodyPr wrap="square">
            <a:spAutoFit/>
          </a:bodyPr>
          <a:lstStyle/>
          <a:p>
            <a:pPr rtl="0" eaLnBrk="1" fontAlgn="ctr" latinLnBrk="0" hangingPunct="1"/>
            <a:r>
              <a:rPr lang="en-US" sz="2400" b="0" i="0" u="none" strike="noStrike" kern="1200" dirty="0">
                <a:solidFill>
                  <a:schemeClr val="tx2"/>
                </a:solidFill>
                <a:effectLst/>
                <a:latin typeface="+mn-lt"/>
                <a:ea typeface="+mn-ea"/>
                <a:cs typeface="+mn-cs"/>
              </a:rPr>
              <a:t>Total Success Launches for All Sites is</a:t>
            </a:r>
          </a:p>
          <a:p>
            <a:pPr rtl="0" eaLnBrk="1" fontAlgn="ctr" latinLnBrk="0" hangingPunct="1"/>
            <a:endParaRPr lang="en-US" sz="2000" b="0" i="0" u="none" strike="noStrike" kern="1200" dirty="0">
              <a:solidFill>
                <a:schemeClr val="tx2"/>
              </a:solidFill>
              <a:effectLst/>
              <a:latin typeface="+mn-lt"/>
              <a:ea typeface="+mn-ea"/>
              <a:cs typeface="+mn-cs"/>
            </a:endParaRPr>
          </a:p>
          <a:p>
            <a:pPr marL="342900" indent="-342900" rtl="0" eaLnBrk="1" fontAlgn="ctr" latinLnBrk="0" hangingPunct="1">
              <a:buFont typeface="Wingdings" pitchFamily="2" charset="2"/>
              <a:buChar char="Ø"/>
            </a:pPr>
            <a:r>
              <a:rPr lang="en-US" sz="2000" b="0" i="0" u="none" strike="noStrike" kern="1200" dirty="0">
                <a:solidFill>
                  <a:schemeClr val="tx2"/>
                </a:solidFill>
                <a:effectLst/>
                <a:latin typeface="+mn-lt"/>
                <a:ea typeface="+mn-ea"/>
                <a:cs typeface="+mn-cs"/>
              </a:rPr>
              <a:t>CCAFS LC-40: 29.2%</a:t>
            </a:r>
            <a:endParaRPr lang="en-CN" sz="2000" b="0" i="0" u="none" strike="noStrike" kern="1200">
              <a:solidFill>
                <a:schemeClr val="tx2"/>
              </a:solidFill>
              <a:effectLst/>
              <a:latin typeface="+mn-lt"/>
              <a:ea typeface="+mn-ea"/>
              <a:cs typeface="+mn-cs"/>
            </a:endParaRPr>
          </a:p>
          <a:p>
            <a:pPr marL="342900" indent="-342900" rtl="0" eaLnBrk="1" fontAlgn="ctr" latinLnBrk="0" hangingPunct="1">
              <a:buFont typeface="Wingdings" pitchFamily="2" charset="2"/>
              <a:buChar char="Ø"/>
            </a:pPr>
            <a:r>
              <a:rPr lang="en-US" sz="2000" b="0" i="0" u="none" strike="noStrike" kern="1200" dirty="0">
                <a:solidFill>
                  <a:schemeClr val="tx2"/>
                </a:solidFill>
                <a:effectLst/>
                <a:latin typeface="+mn-lt"/>
                <a:ea typeface="+mn-ea"/>
                <a:cs typeface="+mn-cs"/>
              </a:rPr>
              <a:t>VAFB SLC-4E: 16.7%</a:t>
            </a:r>
            <a:endParaRPr lang="en-CN" sz="2000" b="0" i="0" u="none" strike="noStrike" kern="1200">
              <a:solidFill>
                <a:schemeClr val="tx2"/>
              </a:solidFill>
              <a:effectLst/>
              <a:latin typeface="+mn-lt"/>
              <a:ea typeface="+mn-ea"/>
              <a:cs typeface="+mn-cs"/>
            </a:endParaRPr>
          </a:p>
          <a:p>
            <a:pPr marL="342900" indent="-342900" rtl="0" eaLnBrk="1" fontAlgn="ctr" latinLnBrk="0" hangingPunct="1">
              <a:buFont typeface="Wingdings" pitchFamily="2" charset="2"/>
              <a:buChar char="Ø"/>
            </a:pPr>
            <a:r>
              <a:rPr lang="en-US" sz="2000" b="0" i="0" u="none" strike="noStrike" kern="1200" dirty="0">
                <a:solidFill>
                  <a:schemeClr val="tx2"/>
                </a:solidFill>
                <a:effectLst/>
                <a:latin typeface="+mn-lt"/>
                <a:ea typeface="+mn-ea"/>
                <a:cs typeface="+mn-cs"/>
              </a:rPr>
              <a:t>KSC LC-39A: 41.7%</a:t>
            </a:r>
            <a:endParaRPr lang="en-CN" sz="2000" b="0" i="0" u="none" strike="noStrike" kern="1200">
              <a:solidFill>
                <a:schemeClr val="tx2"/>
              </a:solidFill>
              <a:effectLst/>
              <a:latin typeface="+mn-lt"/>
              <a:ea typeface="+mn-ea"/>
              <a:cs typeface="+mn-cs"/>
            </a:endParaRPr>
          </a:p>
          <a:p>
            <a:pPr marL="342900" indent="-342900" rtl="0" eaLnBrk="1" fontAlgn="ctr" latinLnBrk="0" hangingPunct="1">
              <a:buFont typeface="Wingdings" pitchFamily="2" charset="2"/>
              <a:buChar char="Ø"/>
            </a:pPr>
            <a:r>
              <a:rPr lang="en-US" sz="2000" b="0" i="0" u="none" strike="noStrike" kern="1200" dirty="0">
                <a:solidFill>
                  <a:schemeClr val="tx2"/>
                </a:solidFill>
                <a:effectLst/>
                <a:latin typeface="+mn-lt"/>
                <a:ea typeface="+mn-ea"/>
                <a:cs typeface="+mn-cs"/>
              </a:rPr>
              <a:t>CCAFS SLC-40: 12.5%</a:t>
            </a:r>
          </a:p>
        </p:txBody>
      </p:sp>
      <p:sp>
        <p:nvSpPr>
          <p:cNvPr id="9" name="Title 1">
            <a:extLst>
              <a:ext uri="{FF2B5EF4-FFF2-40B4-BE49-F238E27FC236}">
                <a16:creationId xmlns:a16="http://schemas.microsoft.com/office/drawing/2014/main" id="{0C166025-4FE5-78C0-3A7D-87CB126024A1}"/>
              </a:ext>
            </a:extLst>
          </p:cNvPr>
          <p:cNvSpPr txBox="1">
            <a:spLocks/>
          </p:cNvSpPr>
          <p:nvPr/>
        </p:nvSpPr>
        <p:spPr>
          <a:xfrm>
            <a:off x="770011" y="459822"/>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121619"/>
                </a:solidFill>
                <a:latin typeface="ADLaM Display" panose="02010000000000000000" pitchFamily="2" charset="77"/>
                <a:ea typeface="ADLaM Display" panose="02010000000000000000" pitchFamily="2" charset="77"/>
                <a:cs typeface="ADLaM Display" panose="02010000000000000000" pitchFamily="2" charset="77"/>
              </a:rPr>
              <a:t>Introduction</a:t>
            </a: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71550" y="1422400"/>
            <a:ext cx="10248899" cy="50048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000" b="1" dirty="0">
                <a:solidFill>
                  <a:schemeClr val="accent1">
                    <a:lumMod val="50000"/>
                  </a:schemeClr>
                </a:solidFill>
                <a:latin typeface="Abadi" panose="020B0604020104020204" pitchFamily="34" charset="0"/>
              </a:rPr>
              <a:t>Project background and context</a:t>
            </a:r>
          </a:p>
          <a:p>
            <a:pPr marL="457200" lvl="1" indent="0" algn="just">
              <a:lnSpc>
                <a:spcPct val="100000"/>
              </a:lnSpc>
              <a:spcBef>
                <a:spcPts val="1400"/>
              </a:spcBef>
              <a:buNone/>
            </a:pPr>
            <a:r>
              <a:rPr lang="en-US" sz="1800" dirty="0">
                <a:solidFill>
                  <a:schemeClr val="accent1">
                    <a:lumMod val="75000"/>
                  </a:schemeClr>
                </a:solidFill>
                <a:latin typeface="Abadi" panose="020B0604020104020204" pitchFamily="34" charset="0"/>
              </a:rPr>
              <a:t>	</a:t>
            </a:r>
            <a:r>
              <a:rPr lang="en-US" sz="1600" dirty="0">
                <a:solidFill>
                  <a:schemeClr val="accent1">
                    <a:lumMod val="75000"/>
                  </a:schemeClr>
                </a:solidFill>
                <a:latin typeface="Abadi" panose="020B0604020104020204" pitchFamily="34" charset="0"/>
              </a:rPr>
              <a:t>SpaceX advertises Falcon 9 rocket launches on its website with a cost of 62 million dollars; other providers cost upward of 165 million dollars each, much of the savings is because SpaceX can reuse the first stage. </a:t>
            </a:r>
          </a:p>
          <a:p>
            <a:pPr marL="457200" lvl="1" indent="0" algn="just">
              <a:lnSpc>
                <a:spcPct val="100000"/>
              </a:lnSpc>
              <a:spcBef>
                <a:spcPts val="1400"/>
              </a:spcBef>
              <a:buNone/>
            </a:pPr>
            <a:r>
              <a:rPr lang="en-US" sz="1600" dirty="0">
                <a:solidFill>
                  <a:schemeClr val="accent1">
                    <a:lumMod val="75000"/>
                  </a:schemeClr>
                </a:solidFill>
                <a:latin typeface="Abadi" panose="020B0604020104020204" pitchFamily="34" charset="0"/>
              </a:rPr>
              <a:t>	Therefore, if we can determine if the first stage will land, we can determine the cost of a launch. This information can be used if an alternate company wants to bid against SpaceX for a rocket launch. </a:t>
            </a:r>
          </a:p>
          <a:p>
            <a:pPr marL="457200" lvl="1" indent="0" algn="just">
              <a:lnSpc>
                <a:spcPct val="100000"/>
              </a:lnSpc>
              <a:spcBef>
                <a:spcPts val="1400"/>
              </a:spcBef>
              <a:buNone/>
            </a:pPr>
            <a:endParaRPr lang="en-US" sz="1800" dirty="0">
              <a:solidFill>
                <a:schemeClr val="accent1">
                  <a:lumMod val="75000"/>
                </a:schemeClr>
              </a:solidFill>
              <a:latin typeface="Abadi" panose="020B0604020104020204" pitchFamily="34" charset="0"/>
            </a:endParaRPr>
          </a:p>
          <a:p>
            <a:pPr>
              <a:lnSpc>
                <a:spcPct val="100000"/>
              </a:lnSpc>
              <a:spcBef>
                <a:spcPts val="1400"/>
              </a:spcBef>
            </a:pPr>
            <a:r>
              <a:rPr lang="en-US" sz="2000" b="1" dirty="0">
                <a:solidFill>
                  <a:schemeClr val="accent1">
                    <a:lumMod val="50000"/>
                  </a:schemeClr>
                </a:solidFill>
                <a:latin typeface="Abadi" panose="020B0604020104020204" pitchFamily="34" charset="0"/>
              </a:rPr>
              <a:t>Problems to Research</a:t>
            </a:r>
          </a:p>
          <a:p>
            <a:pPr marL="457200" lvl="1" indent="0">
              <a:lnSpc>
                <a:spcPct val="100000"/>
              </a:lnSpc>
              <a:spcBef>
                <a:spcPts val="1400"/>
              </a:spcBef>
              <a:buNone/>
            </a:pPr>
            <a:r>
              <a:rPr lang="en-US" sz="1800" dirty="0">
                <a:solidFill>
                  <a:schemeClr val="accent1">
                    <a:lumMod val="75000"/>
                  </a:schemeClr>
                </a:solidFill>
                <a:latin typeface="Abadi" panose="020B0604020104020204" pitchFamily="34" charset="0"/>
              </a:rPr>
              <a:t>- Can the historical launch data be used to predict the success of a new launch's first stage landing?</a:t>
            </a:r>
          </a:p>
          <a:p>
            <a:pPr marL="457200" lvl="1" indent="0">
              <a:lnSpc>
                <a:spcPct val="100000"/>
              </a:lnSpc>
              <a:spcBef>
                <a:spcPts val="1400"/>
              </a:spcBef>
              <a:buNone/>
            </a:pPr>
            <a:r>
              <a:rPr lang="en-US" sz="1800" dirty="0">
                <a:solidFill>
                  <a:schemeClr val="accent1">
                    <a:lumMod val="75000"/>
                  </a:schemeClr>
                </a:solidFill>
                <a:latin typeface="Abadi" panose="020B0604020104020204" pitchFamily="34" charset="0"/>
              </a:rPr>
              <a:t>- What operational conditions are necessary to guarantee a successful landing program?</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6" name="Content Placeholder 3">
            <a:extLst>
              <a:ext uri="{FF2B5EF4-FFF2-40B4-BE49-F238E27FC236}">
                <a16:creationId xmlns:a16="http://schemas.microsoft.com/office/drawing/2014/main" id="{D1D2EF09-037F-EC83-59A5-C99BF6EB8FE2}"/>
              </a:ext>
            </a:extLst>
          </p:cNvPr>
          <p:cNvPicPr>
            <a:picLocks noChangeAspect="1"/>
          </p:cNvPicPr>
          <p:nvPr/>
        </p:nvPicPr>
        <p:blipFill rotWithShape="1">
          <a:blip r:embed="rId4"/>
          <a:srcRect r="729" b="10291"/>
          <a:stretch/>
        </p:blipFill>
        <p:spPr>
          <a:xfrm>
            <a:off x="2160829" y="1893787"/>
            <a:ext cx="7733964" cy="3983718"/>
          </a:xfrm>
          <a:prstGeom prst="rect">
            <a:avLst/>
          </a:prstGeom>
        </p:spPr>
      </p:pic>
      <p:sp>
        <p:nvSpPr>
          <p:cNvPr id="7" name="Title 1">
            <a:extLst>
              <a:ext uri="{FF2B5EF4-FFF2-40B4-BE49-F238E27FC236}">
                <a16:creationId xmlns:a16="http://schemas.microsoft.com/office/drawing/2014/main" id="{B40C4114-7066-509D-9A26-5A6033959C65}"/>
              </a:ext>
            </a:extLst>
          </p:cNvPr>
          <p:cNvSpPr txBox="1">
            <a:spLocks/>
          </p:cNvSpPr>
          <p:nvPr/>
        </p:nvSpPr>
        <p:spPr>
          <a:xfrm>
            <a:off x="1103586" y="727738"/>
            <a:ext cx="10476314" cy="514885"/>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a:p>
            <a:endParaRPr lang="en-US" dirty="0">
              <a:solidFill>
                <a:srgbClr val="0B49CB"/>
              </a:solidFill>
              <a:latin typeface="Abadi"/>
            </a:endParaRP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Payload vs. Launch Outcome</a:t>
            </a:r>
            <a:endParaRPr lang="en-US" dirty="0">
              <a:solidFill>
                <a:srgbClr val="0B49CB"/>
              </a:solidFill>
              <a:latin typeface="Abadi"/>
            </a:endParaRPr>
          </a:p>
        </p:txBody>
      </p:sp>
      <p:pic>
        <p:nvPicPr>
          <p:cNvPr id="2" name="Picture 1">
            <a:extLst>
              <a:ext uri="{FF2B5EF4-FFF2-40B4-BE49-F238E27FC236}">
                <a16:creationId xmlns:a16="http://schemas.microsoft.com/office/drawing/2014/main" id="{091EBFF7-2216-F627-F455-F1D10C992806}"/>
              </a:ext>
            </a:extLst>
          </p:cNvPr>
          <p:cNvPicPr>
            <a:picLocks noChangeAspect="1"/>
          </p:cNvPicPr>
          <p:nvPr/>
        </p:nvPicPr>
        <p:blipFill>
          <a:blip r:embed="rId3"/>
          <a:stretch>
            <a:fillRect/>
          </a:stretch>
        </p:blipFill>
        <p:spPr>
          <a:xfrm>
            <a:off x="1354393" y="1838710"/>
            <a:ext cx="9483213" cy="3435851"/>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3E081202-17FA-02B3-F238-C4B4C4E82AC1}"/>
              </a:ext>
            </a:extLst>
          </p:cNvPr>
          <p:cNvPicPr>
            <a:picLocks noChangeAspect="1"/>
          </p:cNvPicPr>
          <p:nvPr/>
        </p:nvPicPr>
        <p:blipFill>
          <a:blip r:embed="rId3"/>
          <a:stretch>
            <a:fillRect/>
          </a:stretch>
        </p:blipFill>
        <p:spPr>
          <a:xfrm>
            <a:off x="2797914" y="1556484"/>
            <a:ext cx="6596172" cy="41409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Picture 1">
            <a:extLst>
              <a:ext uri="{FF2B5EF4-FFF2-40B4-BE49-F238E27FC236}">
                <a16:creationId xmlns:a16="http://schemas.microsoft.com/office/drawing/2014/main" id="{225C2391-AAF5-116B-E5DA-05913BBE7BFA}"/>
              </a:ext>
            </a:extLst>
          </p:cNvPr>
          <p:cNvPicPr>
            <a:picLocks noChangeAspect="1"/>
          </p:cNvPicPr>
          <p:nvPr/>
        </p:nvPicPr>
        <p:blipFill>
          <a:blip r:embed="rId3"/>
          <a:stretch>
            <a:fillRect/>
          </a:stretch>
        </p:blipFill>
        <p:spPr>
          <a:xfrm>
            <a:off x="3535555" y="1534449"/>
            <a:ext cx="4984512" cy="4044373"/>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1036907" y="1674235"/>
            <a:ext cx="10188721" cy="4351338"/>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We trained four models using GridSearchCV, with the Decision Tree model performing best on the test dataset, though it may have issues with false positives affecting bid estimations for rocket launches.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The dataset comprises 90 rows and 83 columns, split 80/20 into 72 training rows and 18 testing rows.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Key findings includes higher flight amounts at a launch site correlate with greater success rates; launch success rates increased from 2013 to 2020; orbits ES-L1, GEO, HEO, SSO, and VLEO had the highest success rates; and KSC LC-39A had the most successful launches.</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rPr>
              <a:t>- The project aimed to predict Falcon 9 first stage landing outcomes to determine launch costs, with features like payload mass and orbit type influencing mission outcomes; the Decision Tree classifier was the best predictive model among those tested.</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Data was collected using SpaceX API and web scraping from Wikipedia. </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Encoded using one-hot encoding.</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GridSearchCV to find best fit model.</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10515600" cy="4351338"/>
          </a:xfrm>
          <a:prstGeom prst="rect">
            <a:avLst/>
          </a:prstGeom>
        </p:spPr>
        <p:txBody>
          <a:bodyPr/>
          <a:lstStyle/>
          <a:p>
            <a:pPr>
              <a:lnSpc>
                <a:spcPct val="100000"/>
              </a:lnSpc>
            </a:pPr>
            <a:r>
              <a:rPr lang="en-US" dirty="0"/>
              <a:t>To analyze the Falcon 9 rocket launches, data was gathered from multiple sources and processed accordingly:</a:t>
            </a:r>
          </a:p>
          <a:p>
            <a:pPr lvl="1">
              <a:lnSpc>
                <a:spcPct val="150000"/>
              </a:lnSpc>
              <a:buFont typeface="+mj-lt"/>
              <a:buAutoNum type="arabicPeriod"/>
            </a:pPr>
            <a:r>
              <a:rPr lang="en-US" sz="2000" b="1" dirty="0"/>
              <a:t>SpaceX API</a:t>
            </a:r>
            <a:endParaRPr lang="en-US" sz="1800" dirty="0"/>
          </a:p>
          <a:p>
            <a:pPr lvl="1">
              <a:lnSpc>
                <a:spcPct val="150000"/>
              </a:lnSpc>
              <a:buFont typeface="+mj-lt"/>
              <a:buAutoNum type="arabicPeriod"/>
            </a:pPr>
            <a:r>
              <a:rPr lang="en-US" sz="2000" b="1" dirty="0"/>
              <a:t>Web Scraping from Wikipedia</a:t>
            </a:r>
            <a:endParaRPr lang="en-US" sz="2000" dirty="0"/>
          </a:p>
          <a:p>
            <a:pPr marL="0" indent="0">
              <a:buNone/>
            </a:pPr>
            <a:endParaRPr lang="en-US" sz="20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r>
              <a:rPr lang="en-US" sz="2000" b="1" dirty="0"/>
              <a:t>SpaceX API</a:t>
            </a:r>
            <a:r>
              <a:rPr lang="en-US" sz="2000" dirty="0"/>
              <a:t>:</a:t>
            </a:r>
          </a:p>
          <a:p>
            <a:pPr>
              <a:buFont typeface="Arial" panose="020B0604020202020204" pitchFamily="34" charset="0"/>
              <a:buChar char="•"/>
            </a:pPr>
            <a:r>
              <a:rPr lang="en-US" sz="2000" dirty="0"/>
              <a:t>The primary data source is the SpaceX API at </a:t>
            </a:r>
            <a:r>
              <a:rPr lang="en-US" sz="2000" dirty="0">
                <a:hlinkClick r:id="rId3"/>
              </a:rPr>
              <a:t>https://api.spacexdata.com/v4/rockets/</a:t>
            </a:r>
            <a:r>
              <a:rPr lang="en-US" sz="2000" dirty="0"/>
              <a:t>, filtered specifically for Falcon 9 launches.</a:t>
            </a:r>
          </a:p>
          <a:p>
            <a:pPr>
              <a:buFont typeface="Arial" panose="020B0604020202020204" pitchFamily="34" charset="0"/>
              <a:buChar char="•"/>
            </a:pPr>
            <a:r>
              <a:rPr lang="en-US" sz="2000" dirty="0"/>
              <a:t>Missing values in the dataset were replaced with the mean of their respective columns.</a:t>
            </a:r>
          </a:p>
          <a:p>
            <a:r>
              <a:rPr lang="en-US" sz="2000" dirty="0"/>
              <a:t>https://</a:t>
            </a:r>
            <a:r>
              <a:rPr lang="en-US" sz="2000" dirty="0" err="1"/>
              <a:t>github.com</a:t>
            </a:r>
            <a:r>
              <a:rPr lang="en-US" sz="2000" dirty="0"/>
              <a:t>/</a:t>
            </a:r>
            <a:r>
              <a:rPr lang="en-US" sz="2000" dirty="0" err="1"/>
              <a:t>llouislouis</a:t>
            </a:r>
            <a:r>
              <a:rPr lang="en-US" sz="2000" dirty="0"/>
              <a:t>/</a:t>
            </a:r>
            <a:r>
              <a:rPr lang="en-US" sz="2000" dirty="0" err="1"/>
              <a:t>iBM_DataScience_Capstone_SPACE_X</a:t>
            </a:r>
            <a:r>
              <a:rPr lang="en-US" sz="2000" dirty="0"/>
              <a:t>/blob/main/Lab1_Data%20Collection%20API.ipynb</a:t>
            </a:r>
          </a:p>
          <a:p>
            <a:endParaRPr lang="en-US" sz="3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2CBF3E3A-BFC1-158E-D400-53096AB65AD4}"/>
              </a:ext>
            </a:extLst>
          </p:cNvPr>
          <p:cNvPicPr>
            <a:picLocks noChangeAspect="1"/>
          </p:cNvPicPr>
          <p:nvPr/>
        </p:nvPicPr>
        <p:blipFill>
          <a:blip r:embed="rId4"/>
          <a:stretch>
            <a:fillRect/>
          </a:stretch>
        </p:blipFill>
        <p:spPr>
          <a:xfrm>
            <a:off x="6096000" y="1800225"/>
            <a:ext cx="5599722" cy="659921"/>
          </a:xfrm>
          <a:prstGeom prst="rect">
            <a:avLst/>
          </a:prstGeom>
        </p:spPr>
      </p:pic>
      <p:pic>
        <p:nvPicPr>
          <p:cNvPr id="8" name="Picture 7">
            <a:extLst>
              <a:ext uri="{FF2B5EF4-FFF2-40B4-BE49-F238E27FC236}">
                <a16:creationId xmlns:a16="http://schemas.microsoft.com/office/drawing/2014/main" id="{00D4DAC4-458C-BC9C-186A-4EA1DCF96BD4}"/>
              </a:ext>
            </a:extLst>
          </p:cNvPr>
          <p:cNvPicPr>
            <a:picLocks noChangeAspect="1"/>
          </p:cNvPicPr>
          <p:nvPr/>
        </p:nvPicPr>
        <p:blipFill>
          <a:blip r:embed="rId5"/>
          <a:stretch>
            <a:fillRect/>
          </a:stretch>
        </p:blipFill>
        <p:spPr>
          <a:xfrm>
            <a:off x="6096000" y="2790879"/>
            <a:ext cx="5599722" cy="570886"/>
          </a:xfrm>
          <a:prstGeom prst="rect">
            <a:avLst/>
          </a:prstGeom>
        </p:spPr>
      </p:pic>
      <p:pic>
        <p:nvPicPr>
          <p:cNvPr id="9" name="Picture 8">
            <a:extLst>
              <a:ext uri="{FF2B5EF4-FFF2-40B4-BE49-F238E27FC236}">
                <a16:creationId xmlns:a16="http://schemas.microsoft.com/office/drawing/2014/main" id="{AD071F39-EA95-723E-BE02-A7F52E156683}"/>
              </a:ext>
            </a:extLst>
          </p:cNvPr>
          <p:cNvPicPr>
            <a:picLocks noChangeAspect="1"/>
          </p:cNvPicPr>
          <p:nvPr/>
        </p:nvPicPr>
        <p:blipFill>
          <a:blip r:embed="rId6"/>
          <a:stretch>
            <a:fillRect/>
          </a:stretch>
        </p:blipFill>
        <p:spPr>
          <a:xfrm>
            <a:off x="6096000" y="3616044"/>
            <a:ext cx="4836319" cy="271512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r>
              <a:rPr lang="en-US" sz="1800" b="1" dirty="0"/>
              <a:t>Web Scraping from Wikipedia</a:t>
            </a:r>
            <a:r>
              <a:rPr lang="en-US" sz="1800" dirty="0"/>
              <a:t>:</a:t>
            </a:r>
          </a:p>
          <a:p>
            <a:pPr>
              <a:buFont typeface="Arial" panose="020B0604020202020204" pitchFamily="34" charset="0"/>
              <a:buChar char="•"/>
            </a:pPr>
            <a:r>
              <a:rPr lang="en-US" sz="1800" dirty="0"/>
              <a:t>Additional data was scraped from Wikipedia using the URL </a:t>
            </a:r>
            <a:r>
              <a:rPr lang="en-US" sz="1800" dirty="0">
                <a:hlinkClick r:id="rId3"/>
              </a:rPr>
              <a:t>https://en.wikipedia.org/w/index.php?title=List_of_Falcon_9_and_Falcon_Heavy_launches&amp;oldid=1027686922</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https://</a:t>
            </a:r>
            <a:r>
              <a:rPr lang="en-US" sz="1800" dirty="0" err="1">
                <a:solidFill>
                  <a:schemeClr val="accent3">
                    <a:lumMod val="25000"/>
                  </a:schemeClr>
                </a:solidFill>
                <a:latin typeface="Abadi" panose="020B0604020104020204" pitchFamily="34" charset="0"/>
              </a:rPr>
              <a:t>github.com</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llouislouis</a:t>
            </a:r>
            <a:r>
              <a:rPr lang="en-US" sz="1800" dirty="0">
                <a:solidFill>
                  <a:schemeClr val="accent3">
                    <a:lumMod val="25000"/>
                  </a:schemeClr>
                </a:solidFill>
                <a:latin typeface="Abadi" panose="020B0604020104020204" pitchFamily="34" charset="0"/>
              </a:rPr>
              <a:t>/</a:t>
            </a:r>
            <a:r>
              <a:rPr lang="en-US" sz="1800" dirty="0" err="1">
                <a:solidFill>
                  <a:schemeClr val="accent3">
                    <a:lumMod val="25000"/>
                  </a:schemeClr>
                </a:solidFill>
                <a:latin typeface="Abadi" panose="020B0604020104020204" pitchFamily="34" charset="0"/>
              </a:rPr>
              <a:t>iBM_DataScience_Capstone_SPACE_X</a:t>
            </a:r>
            <a:r>
              <a:rPr lang="en-US" sz="1800" dirty="0">
                <a:solidFill>
                  <a:schemeClr val="accent3">
                    <a:lumMod val="25000"/>
                  </a:schemeClr>
                </a:solidFill>
                <a:latin typeface="Abadi" panose="020B0604020104020204" pitchFamily="34" charset="0"/>
              </a:rPr>
              <a:t>/blob/main/Lab2_Data%20Collection%20with%20Web%20Scraping.ipynb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F3EDDFC1-4142-D65F-B289-AC30122E22DB}"/>
              </a:ext>
            </a:extLst>
          </p:cNvPr>
          <p:cNvPicPr>
            <a:picLocks noChangeAspect="1"/>
          </p:cNvPicPr>
          <p:nvPr/>
        </p:nvPicPr>
        <p:blipFill>
          <a:blip r:embed="rId4"/>
          <a:stretch>
            <a:fillRect/>
          </a:stretch>
        </p:blipFill>
        <p:spPr>
          <a:xfrm>
            <a:off x="5437093" y="1922715"/>
            <a:ext cx="6491107" cy="1741293"/>
          </a:xfrm>
          <a:prstGeom prst="rect">
            <a:avLst/>
          </a:prstGeom>
        </p:spPr>
      </p:pic>
      <p:pic>
        <p:nvPicPr>
          <p:cNvPr id="7" name="Picture 6">
            <a:extLst>
              <a:ext uri="{FF2B5EF4-FFF2-40B4-BE49-F238E27FC236}">
                <a16:creationId xmlns:a16="http://schemas.microsoft.com/office/drawing/2014/main" id="{D43CA01A-0671-4352-4C64-AAD9CDA19D81}"/>
              </a:ext>
            </a:extLst>
          </p:cNvPr>
          <p:cNvPicPr>
            <a:picLocks noChangeAspect="1"/>
          </p:cNvPicPr>
          <p:nvPr/>
        </p:nvPicPr>
        <p:blipFill>
          <a:blip r:embed="rId5"/>
          <a:stretch>
            <a:fillRect/>
          </a:stretch>
        </p:blipFill>
        <p:spPr>
          <a:xfrm>
            <a:off x="5437092" y="3816409"/>
            <a:ext cx="6259577" cy="1641856"/>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409</TotalTime>
  <Words>1832</Words>
  <Application>Microsoft Macintosh PowerPoint</Application>
  <PresentationFormat>Widescreen</PresentationFormat>
  <Paragraphs>204</Paragraphs>
  <Slides>46</Slides>
  <Notes>7</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46</vt:i4>
      </vt:variant>
    </vt:vector>
  </HeadingPairs>
  <TitlesOfParts>
    <vt:vector size="57" baseType="lpstr">
      <vt:lpstr>Abadi</vt:lpstr>
      <vt:lpstr>ADLaM Display</vt:lpstr>
      <vt:lpstr>Aharoni</vt:lpstr>
      <vt:lpstr>Arial</vt:lpstr>
      <vt:lpstr>Calibri</vt:lpstr>
      <vt:lpstr>Calibri Light</vt:lpstr>
      <vt:lpstr>IBM Plex Mono SemiBold</vt:lpstr>
      <vt:lpstr>IBM Plex Mono Text</vt:lpstr>
      <vt:lpstr>system-ui</vt:lpstr>
      <vt:lpstr>Wingdings</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Nuttapat Pianarnupap</cp:lastModifiedBy>
  <cp:revision>199</cp:revision>
  <dcterms:created xsi:type="dcterms:W3CDTF">2021-04-29T18:58:34Z</dcterms:created>
  <dcterms:modified xsi:type="dcterms:W3CDTF">2024-06-13T21:24:46Z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